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ppt/theme/themeOverride4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1"/>
  </p:notesMasterIdLst>
  <p:sldIdLst>
    <p:sldId id="256" r:id="rId2"/>
    <p:sldId id="271" r:id="rId3"/>
    <p:sldId id="281" r:id="rId4"/>
    <p:sldId id="257" r:id="rId5"/>
    <p:sldId id="351" r:id="rId6"/>
    <p:sldId id="260" r:id="rId7"/>
    <p:sldId id="261" r:id="rId8"/>
    <p:sldId id="258" r:id="rId9"/>
    <p:sldId id="352" r:id="rId10"/>
    <p:sldId id="262" r:id="rId11"/>
    <p:sldId id="263" r:id="rId12"/>
    <p:sldId id="259" r:id="rId13"/>
    <p:sldId id="353" r:id="rId14"/>
    <p:sldId id="264" r:id="rId15"/>
    <p:sldId id="265" r:id="rId16"/>
    <p:sldId id="282" r:id="rId17"/>
    <p:sldId id="319" r:id="rId18"/>
    <p:sldId id="326" r:id="rId19"/>
    <p:sldId id="327" r:id="rId20"/>
    <p:sldId id="291" r:id="rId21"/>
    <p:sldId id="329" r:id="rId22"/>
    <p:sldId id="354" r:id="rId23"/>
    <p:sldId id="330" r:id="rId24"/>
    <p:sldId id="331" r:id="rId25"/>
    <p:sldId id="332" r:id="rId26"/>
    <p:sldId id="355" r:id="rId27"/>
    <p:sldId id="333" r:id="rId28"/>
    <p:sldId id="334" r:id="rId29"/>
    <p:sldId id="335" r:id="rId30"/>
    <p:sldId id="356" r:id="rId31"/>
    <p:sldId id="336" r:id="rId32"/>
    <p:sldId id="337" r:id="rId33"/>
    <p:sldId id="328" r:id="rId34"/>
    <p:sldId id="270" r:id="rId35"/>
    <p:sldId id="323" r:id="rId36"/>
    <p:sldId id="286" r:id="rId37"/>
    <p:sldId id="338" r:id="rId38"/>
    <p:sldId id="339" r:id="rId39"/>
    <p:sldId id="340" r:id="rId40"/>
    <p:sldId id="341" r:id="rId41"/>
    <p:sldId id="360" r:id="rId42"/>
    <p:sldId id="342" r:id="rId43"/>
    <p:sldId id="288" r:id="rId44"/>
    <p:sldId id="292" r:id="rId45"/>
    <p:sldId id="357" r:id="rId46"/>
    <p:sldId id="295" r:id="rId47"/>
    <p:sldId id="301" r:id="rId48"/>
    <p:sldId id="311" r:id="rId49"/>
    <p:sldId id="358" r:id="rId50"/>
    <p:sldId id="310" r:id="rId51"/>
    <p:sldId id="309" r:id="rId52"/>
    <p:sldId id="308" r:id="rId53"/>
    <p:sldId id="359" r:id="rId54"/>
    <p:sldId id="312" r:id="rId55"/>
    <p:sldId id="313" r:id="rId56"/>
    <p:sldId id="284" r:id="rId57"/>
    <p:sldId id="268" r:id="rId58"/>
    <p:sldId id="283" r:id="rId59"/>
    <p:sldId id="289" r:id="rId60"/>
    <p:sldId id="343" r:id="rId61"/>
    <p:sldId id="344" r:id="rId62"/>
    <p:sldId id="345" r:id="rId63"/>
    <p:sldId id="346" r:id="rId64"/>
    <p:sldId id="347" r:id="rId65"/>
    <p:sldId id="348" r:id="rId66"/>
    <p:sldId id="349" r:id="rId67"/>
    <p:sldId id="361" r:id="rId68"/>
    <p:sldId id="285" r:id="rId69"/>
    <p:sldId id="322" r:id="rId70"/>
  </p:sldIdLst>
  <p:sldSz cx="9144000" cy="6858000" type="screen4x3"/>
  <p:notesSz cx="6858000" cy="9144000"/>
  <p:custShowLst>
    <p:custShow name="Custom Show 1" id="0">
      <p:sldLst>
        <p:sld r:id="rId2"/>
        <p:sld r:id="rId3"/>
        <p:sld r:id="rId4"/>
        <p:sld r:id="rId5"/>
        <p:sld r:id="rId7"/>
        <p:sld r:id="rId8"/>
        <p:sld r:id="rId9"/>
        <p:sld r:id="rId11"/>
        <p:sld r:id="rId12"/>
        <p:sld r:id="rId13"/>
        <p:sld r:id="rId15"/>
        <p:sld r:id="rId16"/>
        <p:sld r:id="rId17"/>
        <p:sld r:id="rId18"/>
        <p:sld r:id="rId19"/>
        <p:sld r:id="rId20"/>
        <p:sld r:id="rId21"/>
        <p:sld r:id="rId22"/>
        <p:sld r:id="rId24"/>
        <p:sld r:id="rId25"/>
        <p:sld r:id="rId26"/>
        <p:sld r:id="rId28"/>
        <p:sld r:id="rId29"/>
        <p:sld r:id="rId30"/>
        <p:sld r:id="rId32"/>
        <p:sld r:id="rId33"/>
        <p:sld r:id="rId34"/>
        <p:sld r:id="rId35"/>
        <p:sld r:id="rId36"/>
        <p:sld r:id="rId37"/>
        <p:sld r:id="rId44"/>
        <p:sld r:id="rId45"/>
        <p:sld r:id="rId47"/>
        <p:sld r:id="rId48"/>
        <p:sld r:id="rId49"/>
        <p:sld r:id="rId51"/>
        <p:sld r:id="rId52"/>
        <p:sld r:id="rId53"/>
        <p:sld r:id="rId55"/>
        <p:sld r:id="rId56"/>
        <p:sld r:id="rId57"/>
        <p:sld r:id="rId58"/>
        <p:sld r:id="rId59"/>
        <p:sld r:id="rId60"/>
        <p:sld r:id="rId69"/>
        <p:sld r:id="rId70"/>
      </p:sldLst>
    </p:custShow>
  </p:custShowLst>
  <p:custDataLst>
    <p:tags r:id="rId72"/>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33"/>
    <a:srgbClr val="FF6699"/>
    <a:srgbClr val="33CCFF"/>
    <a:srgbClr val="000000"/>
    <a:srgbClr val="FFFF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94" d="100"/>
          <a:sy n="94" d="100"/>
        </p:scale>
        <p:origin x="-6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39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39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39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993EBBF-3D71-461F-AE79-43AC7590CB95}" type="slidenum">
              <a:rPr lang="en-US"/>
              <a:pPr>
                <a:defRPr/>
              </a:pPr>
              <a:t>‹#›</a:t>
            </a:fld>
            <a:endParaRPr lang="en-US"/>
          </a:p>
        </p:txBody>
      </p:sp>
    </p:spTree>
    <p:extLst>
      <p:ext uri="{BB962C8B-B14F-4D97-AF65-F5344CB8AC3E}">
        <p14:creationId xmlns:p14="http://schemas.microsoft.com/office/powerpoint/2010/main" val="4029702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5E81A91F-38DD-41C2-970E-FD5FAD96618D}" type="slidenum">
              <a:rPr lang="en-US"/>
              <a:pPr>
                <a:defRPr/>
              </a:pPr>
              <a:t>‹#›</a:t>
            </a:fld>
            <a:endParaRPr lang="en-US"/>
          </a:p>
        </p:txBody>
      </p:sp>
    </p:spTree>
    <p:extLst>
      <p:ext uri="{BB962C8B-B14F-4D97-AF65-F5344CB8AC3E}">
        <p14:creationId xmlns:p14="http://schemas.microsoft.com/office/powerpoint/2010/main" val="2473212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E2074D83-8B06-46B2-9CC5-EE2013AB1086}" type="slidenum">
              <a:rPr lang="en-US"/>
              <a:pPr>
                <a:defRPr/>
              </a:pPr>
              <a:t>‹#›</a:t>
            </a:fld>
            <a:endParaRPr lang="en-US"/>
          </a:p>
        </p:txBody>
      </p:sp>
    </p:spTree>
    <p:extLst>
      <p:ext uri="{BB962C8B-B14F-4D97-AF65-F5344CB8AC3E}">
        <p14:creationId xmlns:p14="http://schemas.microsoft.com/office/powerpoint/2010/main" val="376220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F2E51B1-D5D1-4C42-9E5F-150CEE7A9597}" type="slidenum">
              <a:rPr lang="en-US"/>
              <a:pPr>
                <a:defRPr/>
              </a:pPr>
              <a:t>‹#›</a:t>
            </a:fld>
            <a:endParaRPr lang="en-US"/>
          </a:p>
        </p:txBody>
      </p:sp>
    </p:spTree>
    <p:extLst>
      <p:ext uri="{BB962C8B-B14F-4D97-AF65-F5344CB8AC3E}">
        <p14:creationId xmlns:p14="http://schemas.microsoft.com/office/powerpoint/2010/main" val="26935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D7B55073-9644-4B18-A3D2-BFC91DE020F9}" type="slidenum">
              <a:rPr lang="en-US"/>
              <a:pPr>
                <a:defRPr/>
              </a:pPr>
              <a:t>‹#›</a:t>
            </a:fld>
            <a:endParaRPr lang="en-US"/>
          </a:p>
        </p:txBody>
      </p:sp>
    </p:spTree>
    <p:extLst>
      <p:ext uri="{BB962C8B-B14F-4D97-AF65-F5344CB8AC3E}">
        <p14:creationId xmlns:p14="http://schemas.microsoft.com/office/powerpoint/2010/main" val="3056849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ADFBCDF4-70FB-48A2-9CC8-F23F30127798}" type="slidenum">
              <a:rPr lang="en-US"/>
              <a:pPr>
                <a:defRPr/>
              </a:pPr>
              <a:t>‹#›</a:t>
            </a:fld>
            <a:endParaRPr lang="en-US"/>
          </a:p>
        </p:txBody>
      </p:sp>
    </p:spTree>
    <p:extLst>
      <p:ext uri="{BB962C8B-B14F-4D97-AF65-F5344CB8AC3E}">
        <p14:creationId xmlns:p14="http://schemas.microsoft.com/office/powerpoint/2010/main" val="331697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87D4AAE-8A26-49DF-9D14-EF0619D241B1}" type="slidenum">
              <a:rPr lang="en-US"/>
              <a:pPr>
                <a:defRPr/>
              </a:pPr>
              <a:t>‹#›</a:t>
            </a:fld>
            <a:endParaRPr lang="en-US"/>
          </a:p>
        </p:txBody>
      </p:sp>
    </p:spTree>
    <p:extLst>
      <p:ext uri="{BB962C8B-B14F-4D97-AF65-F5344CB8AC3E}">
        <p14:creationId xmlns:p14="http://schemas.microsoft.com/office/powerpoint/2010/main" val="18784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D24424A3-B67D-4CB6-A31C-795D54E7D5C4}" type="slidenum">
              <a:rPr lang="en-US"/>
              <a:pPr>
                <a:defRPr/>
              </a:pPr>
              <a:t>‹#›</a:t>
            </a:fld>
            <a:endParaRPr lang="en-US"/>
          </a:p>
        </p:txBody>
      </p:sp>
    </p:spTree>
    <p:extLst>
      <p:ext uri="{BB962C8B-B14F-4D97-AF65-F5344CB8AC3E}">
        <p14:creationId xmlns:p14="http://schemas.microsoft.com/office/powerpoint/2010/main" val="343390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1891B7CB-EF54-47BE-98E7-65023605B3D3}" type="slidenum">
              <a:rPr lang="en-US"/>
              <a:pPr>
                <a:defRPr/>
              </a:pPr>
              <a:t>‹#›</a:t>
            </a:fld>
            <a:endParaRPr lang="en-US"/>
          </a:p>
        </p:txBody>
      </p:sp>
    </p:spTree>
    <p:extLst>
      <p:ext uri="{BB962C8B-B14F-4D97-AF65-F5344CB8AC3E}">
        <p14:creationId xmlns:p14="http://schemas.microsoft.com/office/powerpoint/2010/main" val="59363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75A80EB5-EA7D-4178-9A0A-636D9269903D}" type="slidenum">
              <a:rPr lang="en-US"/>
              <a:pPr>
                <a:defRPr/>
              </a:pPr>
              <a:t>‹#›</a:t>
            </a:fld>
            <a:endParaRPr lang="en-US"/>
          </a:p>
        </p:txBody>
      </p:sp>
    </p:spTree>
    <p:extLst>
      <p:ext uri="{BB962C8B-B14F-4D97-AF65-F5344CB8AC3E}">
        <p14:creationId xmlns:p14="http://schemas.microsoft.com/office/powerpoint/2010/main" val="1563800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7D21802-61BB-4442-A462-58CC21E382DE}" type="slidenum">
              <a:rPr lang="en-US"/>
              <a:pPr>
                <a:defRPr/>
              </a:pPr>
              <a:t>‹#›</a:t>
            </a:fld>
            <a:endParaRPr lang="en-US"/>
          </a:p>
        </p:txBody>
      </p:sp>
    </p:spTree>
    <p:extLst>
      <p:ext uri="{BB962C8B-B14F-4D97-AF65-F5344CB8AC3E}">
        <p14:creationId xmlns:p14="http://schemas.microsoft.com/office/powerpoint/2010/main" val="162815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16631FD-7D3F-4184-866C-F2CC2A1CC9BA}" type="slidenum">
              <a:rPr lang="en-US"/>
              <a:pPr>
                <a:defRPr/>
              </a:pPr>
              <a:t>‹#›</a:t>
            </a:fld>
            <a:endParaRPr lang="en-US"/>
          </a:p>
        </p:txBody>
      </p:sp>
    </p:spTree>
    <p:extLst>
      <p:ext uri="{BB962C8B-B14F-4D97-AF65-F5344CB8AC3E}">
        <p14:creationId xmlns:p14="http://schemas.microsoft.com/office/powerpoint/2010/main" val="144778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09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0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0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410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0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11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411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1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11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3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4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3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3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413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413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F47F21BC-D37F-4AAC-BF3A-F0940F141896}" type="slidenum">
              <a:rPr lang="en-US"/>
              <a:pPr>
                <a:defRPr/>
              </a:pPr>
              <a:t>‹#›</a:t>
            </a:fld>
            <a:endParaRPr lang="en-US"/>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b="0" i="0" u="none">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slide" Target="slide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5.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9.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slide" Target="slide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44.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Layout" Target="../slideLayouts/slideLayout2.xml"/><Relationship Id="rId1" Type="http://schemas.openxmlformats.org/officeDocument/2006/relationships/themeOverride" Target="../theme/themeOverride27.xml"/><Relationship Id="rId4" Type="http://schemas.openxmlformats.org/officeDocument/2006/relationships/slide" Target="slide4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48.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Layout" Target="../slideLayouts/slideLayout2.xml"/><Relationship Id="rId1" Type="http://schemas.openxmlformats.org/officeDocument/2006/relationships/themeOverride" Target="../theme/themeOverride30.xml"/><Relationship Id="rId4" Type="http://schemas.openxmlformats.org/officeDocument/2006/relationships/slide" Target="slide5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51.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52.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slideLayout" Target="../slideLayouts/slideLayout2.xml"/><Relationship Id="rId1" Type="http://schemas.openxmlformats.org/officeDocument/2006/relationships/themeOverride" Target="../theme/themeOverride33.xml"/><Relationship Id="rId4" Type="http://schemas.openxmlformats.org/officeDocument/2006/relationships/slide" Target="slide5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6.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2.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3.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6.xml"/></Relationships>
</file>

<file path=ppt/slides/_rels/slide67.xml.rels><?xml version="1.0" encoding="UTF-8" standalone="yes"?>
<Relationships xmlns="http://schemas.openxmlformats.org/package/2006/relationships"><Relationship Id="rId3" Type="http://schemas.openxmlformats.org/officeDocument/2006/relationships/hyperlink" Target="mailto:shmiller@mtlsd.net" TargetMode="External"/><Relationship Id="rId2" Type="http://schemas.openxmlformats.org/officeDocument/2006/relationships/hyperlink" Target="mailto:mkramer@mtlsd.net"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219200"/>
            <a:ext cx="8458200" cy="1736725"/>
          </a:xfrm>
        </p:spPr>
        <p:txBody>
          <a:bodyPr/>
          <a:lstStyle/>
          <a:p>
            <a:pPr eaLnBrk="1" hangingPunct="1">
              <a:defRPr/>
            </a:pPr>
            <a:r>
              <a:rPr lang="en-US" sz="4800" dirty="0" smtClean="0"/>
              <a:t>Using Sources in your Work:</a:t>
            </a:r>
            <a:br>
              <a:rPr lang="en-US" sz="4800" dirty="0" smtClean="0"/>
            </a:br>
            <a:r>
              <a:rPr lang="en-US" sz="4000" dirty="0" smtClean="0"/>
              <a:t>A Tutorial on Avoiding Plagiarism</a:t>
            </a:r>
            <a:r>
              <a:rPr lang="en-US" sz="7200" dirty="0" smtClean="0"/>
              <a:t/>
            </a:r>
            <a:br>
              <a:rPr lang="en-US" sz="7200" dirty="0" smtClean="0"/>
            </a:br>
            <a:endParaRPr lang="en-US" sz="4800" dirty="0" smtClean="0"/>
          </a:p>
        </p:txBody>
      </p:sp>
      <p:sp>
        <p:nvSpPr>
          <p:cNvPr id="3075" name="AutoShape 5">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5" name="Rectangle 7"/>
          <p:cNvSpPr>
            <a:spLocks noChangeArrowheads="1"/>
          </p:cNvSpPr>
          <p:nvPr/>
        </p:nvSpPr>
        <p:spPr bwMode="auto">
          <a:xfrm>
            <a:off x="457200" y="4038600"/>
            <a:ext cx="8229600" cy="1905000"/>
          </a:xfrm>
          <a:prstGeom prst="rect">
            <a:avLst/>
          </a:prstGeom>
          <a:noFill/>
          <a:ln w="9525">
            <a:noFill/>
            <a:miter lim="800000"/>
            <a:headEnd/>
            <a:tailEnd/>
          </a:ln>
          <a:effectLst/>
        </p:spPr>
        <p:txBody>
          <a:bodyPr/>
          <a:lstStyle/>
          <a:p>
            <a:pPr eaLnBrk="1" hangingPunct="1">
              <a:spcBef>
                <a:spcPct val="20000"/>
              </a:spcBef>
              <a:buClr>
                <a:schemeClr val="hlink"/>
              </a:buClr>
              <a:buSzPct val="60000"/>
              <a:buFont typeface="Wingdings" pitchFamily="2" charset="2"/>
              <a:buNone/>
              <a:defRPr/>
            </a:pPr>
            <a:r>
              <a:rPr lang="en-US" sz="3200">
                <a:effectLst>
                  <a:outerShdw blurRad="38100" dist="38100" dir="2700000" algn="tl">
                    <a:srgbClr val="000000"/>
                  </a:outerShdw>
                </a:effectLst>
              </a:rPr>
              <a:t>NOTE:</a:t>
            </a:r>
          </a:p>
          <a:p>
            <a:pPr algn="ctr" eaLnBrk="1" hangingPunct="1">
              <a:spcBef>
                <a:spcPct val="20000"/>
              </a:spcBef>
              <a:buClr>
                <a:schemeClr val="hlink"/>
              </a:buClr>
              <a:buSzPct val="60000"/>
              <a:buFont typeface="Wingdings" pitchFamily="2" charset="2"/>
              <a:buNone/>
              <a:defRPr/>
            </a:pPr>
            <a:r>
              <a:rPr lang="en-US" sz="3200">
                <a:effectLst>
                  <a:outerShdw blurRad="38100" dist="38100" dir="2700000" algn="tl">
                    <a:srgbClr val="000000"/>
                  </a:outerShdw>
                </a:effectLst>
              </a:rPr>
              <a:t>To move through this tutorial, use the mouse to click on the arrow at the bottom right of your screen.</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smtClean="0"/>
              <a:t>You said…</a:t>
            </a:r>
            <a:br>
              <a:rPr lang="en-US" sz="4000" smtClean="0"/>
            </a:br>
            <a:r>
              <a:rPr lang="en-US" sz="4000" smtClean="0"/>
              <a:t>Jill did plagiarize.</a:t>
            </a:r>
          </a:p>
        </p:txBody>
      </p:sp>
      <p:sp>
        <p:nvSpPr>
          <p:cNvPr id="12291" name="Rectangle 3"/>
          <p:cNvSpPr>
            <a:spLocks noGrp="1" noChangeArrowheads="1"/>
          </p:cNvSpPr>
          <p:nvPr>
            <p:ph type="body" idx="1"/>
          </p:nvPr>
        </p:nvSpPr>
        <p:spPr/>
        <p:txBody>
          <a:bodyPr/>
          <a:lstStyle/>
          <a:p>
            <a:pPr eaLnBrk="1" hangingPunct="1">
              <a:buFont typeface="Wingdings" pitchFamily="2" charset="2"/>
              <a:buNone/>
              <a:defRPr/>
            </a:pPr>
            <a:r>
              <a:rPr lang="en-US" dirty="0" smtClean="0">
                <a:solidFill>
                  <a:srgbClr val="FFFF99"/>
                </a:solidFill>
              </a:rPr>
              <a:t>You are right.</a:t>
            </a:r>
            <a:r>
              <a:rPr lang="en-US" dirty="0" smtClean="0"/>
              <a:t>  Jill’s actions constitute plagiarism.</a:t>
            </a:r>
          </a:p>
          <a:p>
            <a:pPr lvl="1" eaLnBrk="1" hangingPunct="1">
              <a:defRPr/>
            </a:pPr>
            <a:r>
              <a:rPr lang="en-US" dirty="0" smtClean="0"/>
              <a:t>By taking the words from the database article, Jill is committing plagiarism.</a:t>
            </a:r>
          </a:p>
          <a:p>
            <a:pPr lvl="1" eaLnBrk="1" hangingPunct="1">
              <a:defRPr/>
            </a:pPr>
            <a:r>
              <a:rPr lang="en-US" dirty="0" smtClean="0"/>
              <a:t>She can avoid plagiarizing if she quotes the article in her assignment and includes an entry describing the source in a bibliography at the end of her paper.</a:t>
            </a:r>
          </a:p>
        </p:txBody>
      </p:sp>
      <p:sp>
        <p:nvSpPr>
          <p:cNvPr id="12292" name="AutoShape 4">
            <a:hlinkClick r:id="rId2" action="ppaction://hlinksldjump" highlightClick="1"/>
          </p:cNvPr>
          <p:cNvSpPr>
            <a:spLocks noChangeArrowheads="1"/>
          </p:cNvSpPr>
          <p:nvPr/>
        </p:nvSpPr>
        <p:spPr bwMode="auto">
          <a:xfrm>
            <a:off x="7696200" y="5867400"/>
            <a:ext cx="1295400" cy="838200"/>
          </a:xfrm>
          <a:prstGeom prst="actionButtonForwardNex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p:txBody>
          <a:bodyPr/>
          <a:lstStyle/>
          <a:p>
            <a:pPr eaLnBrk="1" hangingPunct="1">
              <a:buFont typeface="Wingdings" pitchFamily="2" charset="2"/>
              <a:buNone/>
              <a:defRPr/>
            </a:pPr>
            <a:r>
              <a:rPr lang="en-US" dirty="0" smtClean="0">
                <a:solidFill>
                  <a:srgbClr val="FFFF99"/>
                </a:solidFill>
              </a:rPr>
              <a:t>Incorrect.</a:t>
            </a:r>
            <a:r>
              <a:rPr lang="en-US" dirty="0" smtClean="0"/>
              <a:t>  Jill’s actions constitute plagiarism.</a:t>
            </a:r>
          </a:p>
          <a:p>
            <a:pPr lvl="1" eaLnBrk="1" hangingPunct="1">
              <a:defRPr/>
            </a:pPr>
            <a:r>
              <a:rPr lang="en-US" dirty="0" smtClean="0"/>
              <a:t>By taking the words from the database article, Jill is committing plagiarism.</a:t>
            </a:r>
          </a:p>
          <a:p>
            <a:pPr lvl="1" eaLnBrk="1" hangingPunct="1">
              <a:defRPr/>
            </a:pPr>
            <a:r>
              <a:rPr lang="en-US" dirty="0" smtClean="0"/>
              <a:t>She can avoid plagiarizing if she quotes the article in her assignment and includes an entry describing the source in a bibliography at the end of her paper.</a:t>
            </a:r>
          </a:p>
        </p:txBody>
      </p:sp>
      <p:sp>
        <p:nvSpPr>
          <p:cNvPr id="13315" name="Rectangle 3"/>
          <p:cNvSpPr>
            <a:spLocks noChangeArrowheads="1"/>
          </p:cNvSpPr>
          <p:nvPr/>
        </p:nvSpPr>
        <p:spPr bwMode="auto">
          <a:xfrm>
            <a:off x="457200" y="1295400"/>
            <a:ext cx="8229600" cy="1139825"/>
          </a:xfrm>
          <a:prstGeom prst="rect">
            <a:avLst/>
          </a:prstGeom>
          <a:noFill/>
          <a:ln w="9525">
            <a:noFill/>
            <a:miter lim="800000"/>
            <a:headEnd/>
            <a:tailEnd/>
          </a:ln>
          <a:effectLst/>
        </p:spPr>
        <p:txBody>
          <a:bodyPr anchor="ctr" anchorCtr="1"/>
          <a:lstStyle/>
          <a:p>
            <a:pPr algn="ctr" eaLnBrk="1" hangingPunct="1">
              <a:defRPr/>
            </a:pPr>
            <a:endParaRPr lang="en-US" sz="4000">
              <a:solidFill>
                <a:schemeClr val="tx2"/>
              </a:solidFill>
              <a:effectLst>
                <a:outerShdw blurRad="38100" dist="38100" dir="2700000" algn="tl">
                  <a:srgbClr val="000000"/>
                </a:outerShdw>
              </a:effectLst>
              <a:latin typeface="Arial" charset="0"/>
            </a:endParaRPr>
          </a:p>
        </p:txBody>
      </p:sp>
      <p:sp>
        <p:nvSpPr>
          <p:cNvPr id="13316" name="Rectangle 4"/>
          <p:cNvSpPr>
            <a:spLocks noGrp="1" noChangeArrowheads="1"/>
          </p:cNvSpPr>
          <p:nvPr>
            <p:ph type="title"/>
          </p:nvPr>
        </p:nvSpPr>
        <p:spPr/>
        <p:txBody>
          <a:bodyPr/>
          <a:lstStyle/>
          <a:p>
            <a:pPr eaLnBrk="1" hangingPunct="1">
              <a:defRPr/>
            </a:pPr>
            <a:r>
              <a:rPr lang="en-US" sz="4000" smtClean="0"/>
              <a:t>You said…</a:t>
            </a:r>
            <a:br>
              <a:rPr lang="en-US" sz="4000" smtClean="0"/>
            </a:br>
            <a:r>
              <a:rPr lang="en-US" sz="4000" smtClean="0"/>
              <a:t>Jill did not plagiarize.</a:t>
            </a:r>
          </a:p>
        </p:txBody>
      </p:sp>
      <p:sp>
        <p:nvSpPr>
          <p:cNvPr id="13317" name="AutoShape 5">
            <a:hlinkClick r:id="rId2" action="ppaction://hlinksldjump" highlightClick="1"/>
          </p:cNvPr>
          <p:cNvSpPr>
            <a:spLocks noChangeArrowheads="1"/>
          </p:cNvSpPr>
          <p:nvPr/>
        </p:nvSpPr>
        <p:spPr bwMode="auto">
          <a:xfrm>
            <a:off x="7696200" y="5867400"/>
            <a:ext cx="1295400" cy="838200"/>
          </a:xfrm>
          <a:prstGeom prst="actionButtonForwardNex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t>Gretel’s Situation</a:t>
            </a:r>
          </a:p>
        </p:txBody>
      </p:sp>
      <p:sp>
        <p:nvSpPr>
          <p:cNvPr id="9219" name="Rectangle 3"/>
          <p:cNvSpPr>
            <a:spLocks noGrp="1" noChangeArrowheads="1"/>
          </p:cNvSpPr>
          <p:nvPr>
            <p:ph type="body" idx="1"/>
          </p:nvPr>
        </p:nvSpPr>
        <p:spPr>
          <a:xfrm>
            <a:off x="457200" y="1316038"/>
            <a:ext cx="8229600" cy="4246562"/>
          </a:xfrm>
        </p:spPr>
        <p:txBody>
          <a:bodyPr/>
          <a:lstStyle/>
          <a:p>
            <a:pPr eaLnBrk="1" hangingPunct="1">
              <a:buFont typeface="Wingdings" pitchFamily="2" charset="2"/>
              <a:buNone/>
              <a:defRPr/>
            </a:pPr>
            <a:r>
              <a:rPr lang="en-US" smtClean="0"/>
              <a:t>Gretel is a freshman who feels overwhelmed by the high school.  When her science teacher assigns a short worksheet on genetics, Gretel is confused and frustrated. </a:t>
            </a:r>
          </a:p>
          <a:p>
            <a:pPr eaLnBrk="1" hangingPunct="1">
              <a:buFont typeface="Wingdings" pitchFamily="2" charset="2"/>
              <a:buNone/>
              <a:defRPr/>
            </a:pPr>
            <a:r>
              <a:rPr lang="en-US" smtClean="0"/>
              <a:t>During lunch, Gretel “borrows” her friend’s paper and copies the answers onto her own paper.</a:t>
            </a:r>
          </a:p>
        </p:txBody>
      </p:sp>
      <p:sp>
        <p:nvSpPr>
          <p:cNvPr id="14340" name="Text Box 4"/>
          <p:cNvSpPr txBox="1">
            <a:spLocks noChangeArrowheads="1"/>
          </p:cNvSpPr>
          <p:nvPr/>
        </p:nvSpPr>
        <p:spPr bwMode="auto">
          <a:xfrm>
            <a:off x="488950" y="5759450"/>
            <a:ext cx="438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3600" i="1">
                <a:solidFill>
                  <a:srgbClr val="FFFF99"/>
                </a:solidFill>
              </a:rPr>
              <a:t>Is this plagiarism?</a:t>
            </a:r>
          </a:p>
        </p:txBody>
      </p:sp>
      <p:sp>
        <p:nvSpPr>
          <p:cNvPr id="14341" name="AutoShape 5">
            <a:hlinkClick r:id="rId2" action="ppaction://hlinksldjump" highlightClick="1"/>
          </p:cNvPr>
          <p:cNvSpPr>
            <a:spLocks noChangeArrowheads="1"/>
          </p:cNvSpPr>
          <p:nvPr/>
        </p:nvSpPr>
        <p:spPr bwMode="auto">
          <a:xfrm>
            <a:off x="5029200" y="5943600"/>
            <a:ext cx="1295400" cy="685800"/>
          </a:xfrm>
          <a:prstGeom prst="actionButtonBlank">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solidFill>
                  <a:srgbClr val="000000"/>
                </a:solidFill>
              </a:rPr>
              <a:t>Yes</a:t>
            </a:r>
          </a:p>
        </p:txBody>
      </p:sp>
      <p:sp>
        <p:nvSpPr>
          <p:cNvPr id="14342" name="AutoShape 6">
            <a:hlinkClick r:id="rId3" action="ppaction://hlinksldjump" highlightClick="1"/>
          </p:cNvPr>
          <p:cNvSpPr>
            <a:spLocks noChangeArrowheads="1"/>
          </p:cNvSpPr>
          <p:nvPr/>
        </p:nvSpPr>
        <p:spPr bwMode="auto">
          <a:xfrm>
            <a:off x="6705600" y="5943600"/>
            <a:ext cx="1371600" cy="685800"/>
          </a:xfrm>
          <a:prstGeom prst="actionButtonBlank">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solidFill>
                  <a:srgbClr val="000000"/>
                </a:solidFill>
              </a:rPr>
              <a:t>No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289175"/>
            <a:ext cx="8229600" cy="1139825"/>
          </a:xfrm>
        </p:spPr>
        <p:txBody>
          <a:bodyPr/>
          <a:lstStyle/>
          <a:p>
            <a:pPr eaLnBrk="1" hangingPunct="1">
              <a:defRPr/>
            </a:pPr>
            <a:r>
              <a:rPr lang="en-US" sz="4000" smtClean="0"/>
              <a:t>You must choose from the blue buttons at the bottom of the page.</a:t>
            </a:r>
            <a:br>
              <a:rPr lang="en-US" sz="4000" smtClean="0"/>
            </a:br>
            <a:r>
              <a:rPr lang="en-US" sz="4000" smtClean="0"/>
              <a:t/>
            </a:r>
            <a:br>
              <a:rPr lang="en-US" sz="4000" smtClean="0"/>
            </a:br>
            <a:r>
              <a:rPr lang="en-US" sz="4000" smtClean="0"/>
              <a:t>Read the situation and then choose one of the options presented.</a:t>
            </a:r>
          </a:p>
        </p:txBody>
      </p:sp>
      <p:sp>
        <p:nvSpPr>
          <p:cNvPr id="15363" name="AutoShape 3">
            <a:hlinkClick r:id="" action="ppaction://hlinkshowjump?jump=previousslide" highlightClick="1"/>
          </p:cNvPr>
          <p:cNvSpPr>
            <a:spLocks noChangeArrowheads="1"/>
          </p:cNvSpPr>
          <p:nvPr/>
        </p:nvSpPr>
        <p:spPr bwMode="auto">
          <a:xfrm>
            <a:off x="2057400" y="4953000"/>
            <a:ext cx="5029200" cy="1447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a:t>Click here to </a:t>
            </a:r>
          </a:p>
          <a:p>
            <a:pPr algn="ctr"/>
            <a:r>
              <a:rPr lang="en-US" sz="2800"/>
              <a:t>return to previous slide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smtClean="0"/>
              <a:t>You said…</a:t>
            </a:r>
            <a:br>
              <a:rPr lang="en-US" sz="4000" smtClean="0"/>
            </a:br>
            <a:r>
              <a:rPr lang="en-US" sz="4000" smtClean="0"/>
              <a:t>Gretel did plagiarize.</a:t>
            </a:r>
          </a:p>
        </p:txBody>
      </p:sp>
      <p:sp>
        <p:nvSpPr>
          <p:cNvPr id="14339" name="Rectangle 3"/>
          <p:cNvSpPr>
            <a:spLocks noGrp="1" noChangeArrowheads="1"/>
          </p:cNvSpPr>
          <p:nvPr>
            <p:ph type="body" idx="1"/>
          </p:nvPr>
        </p:nvSpPr>
        <p:spPr/>
        <p:txBody>
          <a:bodyPr/>
          <a:lstStyle/>
          <a:p>
            <a:pPr eaLnBrk="1" hangingPunct="1">
              <a:buFont typeface="Wingdings" pitchFamily="2" charset="2"/>
              <a:buNone/>
              <a:defRPr/>
            </a:pPr>
            <a:r>
              <a:rPr lang="en-US" smtClean="0">
                <a:solidFill>
                  <a:srgbClr val="FFFF99"/>
                </a:solidFill>
              </a:rPr>
              <a:t>You are right.</a:t>
            </a:r>
            <a:r>
              <a:rPr lang="en-US" smtClean="0"/>
              <a:t>  Gretel’s actions constitute plagiarism.</a:t>
            </a:r>
          </a:p>
          <a:p>
            <a:pPr lvl="1" eaLnBrk="1" hangingPunct="1">
              <a:defRPr/>
            </a:pPr>
            <a:r>
              <a:rPr lang="en-US" smtClean="0"/>
              <a:t>Even if Gretel’s friend gave permission for Gretel to copy her work, it is still plagiarism.</a:t>
            </a:r>
          </a:p>
          <a:p>
            <a:pPr lvl="1" eaLnBrk="1" hangingPunct="1">
              <a:defRPr/>
            </a:pPr>
            <a:r>
              <a:rPr lang="en-US" smtClean="0"/>
              <a:t>Gretel is guilty of plagiarism.  She tried to take credit for the words and ideas of another person. </a:t>
            </a:r>
          </a:p>
          <a:p>
            <a:pPr eaLnBrk="1" hangingPunct="1">
              <a:defRPr/>
            </a:pPr>
            <a:endParaRPr lang="en-US" smtClean="0"/>
          </a:p>
        </p:txBody>
      </p:sp>
      <p:sp>
        <p:nvSpPr>
          <p:cNvPr id="16388" name="AutoShape 4">
            <a:hlinkClick r:id="rId2" action="ppaction://hlinksldjump" highlightClick="1"/>
          </p:cNvPr>
          <p:cNvSpPr>
            <a:spLocks noChangeArrowheads="1"/>
          </p:cNvSpPr>
          <p:nvPr/>
        </p:nvSpPr>
        <p:spPr bwMode="auto">
          <a:xfrm>
            <a:off x="7696200" y="5867400"/>
            <a:ext cx="1295400" cy="838200"/>
          </a:xfrm>
          <a:prstGeom prst="actionButtonForwardNex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p:txBody>
          <a:bodyPr/>
          <a:lstStyle/>
          <a:p>
            <a:pPr eaLnBrk="1" hangingPunct="1">
              <a:buFont typeface="Wingdings" pitchFamily="2" charset="2"/>
              <a:buNone/>
              <a:defRPr/>
            </a:pPr>
            <a:r>
              <a:rPr lang="en-US" dirty="0" smtClean="0">
                <a:solidFill>
                  <a:srgbClr val="FFFF99"/>
                </a:solidFill>
              </a:rPr>
              <a:t>Incorrect.</a:t>
            </a:r>
            <a:r>
              <a:rPr lang="en-US" dirty="0" smtClean="0"/>
              <a:t>  Gretel’s actions constitute plagiarism.</a:t>
            </a:r>
          </a:p>
          <a:p>
            <a:pPr lvl="1" eaLnBrk="1" hangingPunct="1">
              <a:defRPr/>
            </a:pPr>
            <a:r>
              <a:rPr lang="en-US" dirty="0" smtClean="0"/>
              <a:t>Even if Gretel’s friend gave permission for Gretel to copy her work, it is still plagiarism.</a:t>
            </a:r>
          </a:p>
          <a:p>
            <a:pPr lvl="1" eaLnBrk="1" hangingPunct="1">
              <a:defRPr/>
            </a:pPr>
            <a:r>
              <a:rPr lang="en-US" dirty="0" smtClean="0"/>
              <a:t>Gretel tried to take credit for the words and ideas of another person. </a:t>
            </a:r>
          </a:p>
        </p:txBody>
      </p:sp>
      <p:sp>
        <p:nvSpPr>
          <p:cNvPr id="15363" name="Rectangle 3"/>
          <p:cNvSpPr>
            <a:spLocks noChangeArrowheads="1"/>
          </p:cNvSpPr>
          <p:nvPr/>
        </p:nvSpPr>
        <p:spPr bwMode="auto">
          <a:xfrm>
            <a:off x="457200" y="1295400"/>
            <a:ext cx="8229600" cy="1139825"/>
          </a:xfrm>
          <a:prstGeom prst="rect">
            <a:avLst/>
          </a:prstGeom>
          <a:noFill/>
          <a:ln w="9525">
            <a:noFill/>
            <a:miter lim="800000"/>
            <a:headEnd/>
            <a:tailEnd/>
          </a:ln>
          <a:effectLst/>
        </p:spPr>
        <p:txBody>
          <a:bodyPr anchor="ctr" anchorCtr="1"/>
          <a:lstStyle/>
          <a:p>
            <a:pPr algn="ctr" eaLnBrk="1" hangingPunct="1">
              <a:defRPr/>
            </a:pPr>
            <a:endParaRPr lang="en-US" sz="4000">
              <a:solidFill>
                <a:schemeClr val="tx2"/>
              </a:solidFill>
              <a:effectLst>
                <a:outerShdw blurRad="38100" dist="38100" dir="2700000" algn="tl">
                  <a:srgbClr val="000000"/>
                </a:outerShdw>
              </a:effectLst>
              <a:latin typeface="Arial" charset="0"/>
            </a:endParaRPr>
          </a:p>
        </p:txBody>
      </p:sp>
      <p:sp>
        <p:nvSpPr>
          <p:cNvPr id="15364" name="Rectangle 4"/>
          <p:cNvSpPr>
            <a:spLocks noGrp="1" noChangeArrowheads="1"/>
          </p:cNvSpPr>
          <p:nvPr>
            <p:ph type="title"/>
          </p:nvPr>
        </p:nvSpPr>
        <p:spPr/>
        <p:txBody>
          <a:bodyPr/>
          <a:lstStyle/>
          <a:p>
            <a:pPr eaLnBrk="1" hangingPunct="1">
              <a:defRPr/>
            </a:pPr>
            <a:r>
              <a:rPr lang="en-US" sz="4000" smtClean="0"/>
              <a:t>You said…</a:t>
            </a:r>
            <a:br>
              <a:rPr lang="en-US" sz="4000" smtClean="0"/>
            </a:br>
            <a:r>
              <a:rPr lang="en-US" sz="4000" smtClean="0"/>
              <a:t>Gretel did not plagiarize.</a:t>
            </a:r>
          </a:p>
        </p:txBody>
      </p:sp>
      <p:sp>
        <p:nvSpPr>
          <p:cNvPr id="17413" name="AutoShape 5">
            <a:hlinkClick r:id="rId2" action="ppaction://hlinksldjump" highlightClick="1"/>
          </p:cNvPr>
          <p:cNvSpPr>
            <a:spLocks noChangeArrowheads="1"/>
          </p:cNvSpPr>
          <p:nvPr/>
        </p:nvSpPr>
        <p:spPr bwMode="auto">
          <a:xfrm>
            <a:off x="7696200" y="5867400"/>
            <a:ext cx="1295400" cy="838200"/>
          </a:xfrm>
          <a:prstGeom prst="actionButtonForwardNex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533400" y="2590800"/>
            <a:ext cx="8077200" cy="1736725"/>
          </a:xfrm>
        </p:spPr>
        <p:txBody>
          <a:bodyPr/>
          <a:lstStyle/>
          <a:p>
            <a:pPr eaLnBrk="1" hangingPunct="1">
              <a:defRPr/>
            </a:pPr>
            <a:r>
              <a:rPr lang="en-US" sz="4800" dirty="0" smtClean="0"/>
              <a:t>Think you’ve got it?</a:t>
            </a:r>
            <a:br>
              <a:rPr lang="en-US" sz="4800" dirty="0" smtClean="0"/>
            </a:br>
            <a:r>
              <a:rPr lang="en-US" sz="4800" dirty="0" smtClean="0"/>
              <a:t/>
            </a:r>
            <a:br>
              <a:rPr lang="en-US" sz="4800" dirty="0" smtClean="0"/>
            </a:br>
            <a:r>
              <a:rPr lang="en-US" sz="4800" dirty="0" smtClean="0"/>
              <a:t>Read the following…</a:t>
            </a:r>
            <a:br>
              <a:rPr lang="en-US" sz="4800" dirty="0" smtClean="0"/>
            </a:br>
            <a:r>
              <a:rPr lang="en-US" sz="2400" dirty="0" smtClean="0"/>
              <a:t>(there will be a short quiz at the end!)</a:t>
            </a:r>
          </a:p>
        </p:txBody>
      </p:sp>
      <p:sp>
        <p:nvSpPr>
          <p:cNvPr id="18435" name="AutoShape 4">
            <a:hlinkClick r:id="" action="ppaction://hlinkshowjump?jump=nextslide" highlightClick="1"/>
          </p:cNvPr>
          <p:cNvSpPr>
            <a:spLocks noChangeArrowheads="1"/>
          </p:cNvSpPr>
          <p:nvPr/>
        </p:nvSpPr>
        <p:spPr bwMode="auto">
          <a:xfrm>
            <a:off x="7772400" y="59436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457200" y="2362200"/>
            <a:ext cx="8229600" cy="1905000"/>
          </a:xfrm>
        </p:spPr>
        <p:txBody>
          <a:bodyPr/>
          <a:lstStyle/>
          <a:p>
            <a:pPr eaLnBrk="1" hangingPunct="1">
              <a:lnSpc>
                <a:spcPct val="80000"/>
              </a:lnSpc>
              <a:defRPr/>
            </a:pPr>
            <a:r>
              <a:rPr lang="en-US" sz="2800" smtClean="0"/>
              <a:t>Direct Quotation</a:t>
            </a:r>
          </a:p>
          <a:p>
            <a:pPr lvl="1" eaLnBrk="1" hangingPunct="1">
              <a:lnSpc>
                <a:spcPct val="80000"/>
              </a:lnSpc>
              <a:buFontTx/>
              <a:buNone/>
              <a:defRPr/>
            </a:pPr>
            <a:endParaRPr lang="en-US" sz="2400" smtClean="0"/>
          </a:p>
          <a:p>
            <a:pPr eaLnBrk="1" hangingPunct="1">
              <a:lnSpc>
                <a:spcPct val="80000"/>
              </a:lnSpc>
              <a:defRPr/>
            </a:pPr>
            <a:r>
              <a:rPr lang="en-US" sz="2800" smtClean="0"/>
              <a:t>Paraphrase</a:t>
            </a:r>
          </a:p>
          <a:p>
            <a:pPr lvl="1" eaLnBrk="1" hangingPunct="1">
              <a:lnSpc>
                <a:spcPct val="80000"/>
              </a:lnSpc>
              <a:defRPr/>
            </a:pPr>
            <a:r>
              <a:rPr lang="en-US" sz="2400" smtClean="0"/>
              <a:t>Includes summarizing and referencing the works of others within your paper or project</a:t>
            </a:r>
          </a:p>
          <a:p>
            <a:pPr eaLnBrk="1" hangingPunct="1">
              <a:lnSpc>
                <a:spcPct val="80000"/>
              </a:lnSpc>
              <a:defRPr/>
            </a:pPr>
            <a:endParaRPr lang="en-US" sz="2800" smtClean="0"/>
          </a:p>
          <a:p>
            <a:pPr eaLnBrk="1" hangingPunct="1">
              <a:lnSpc>
                <a:spcPct val="80000"/>
              </a:lnSpc>
              <a:defRPr/>
            </a:pPr>
            <a:endParaRPr lang="en-US" sz="2800" smtClean="0"/>
          </a:p>
          <a:p>
            <a:pPr lvl="2" eaLnBrk="1" hangingPunct="1">
              <a:lnSpc>
                <a:spcPct val="80000"/>
              </a:lnSpc>
              <a:defRPr/>
            </a:pPr>
            <a:endParaRPr lang="en-US" sz="2000" smtClean="0"/>
          </a:p>
        </p:txBody>
      </p:sp>
      <p:sp>
        <p:nvSpPr>
          <p:cNvPr id="75782" name="Rectangle 6"/>
          <p:cNvSpPr>
            <a:spLocks noGrp="1" noChangeArrowheads="1"/>
          </p:cNvSpPr>
          <p:nvPr>
            <p:ph type="title"/>
          </p:nvPr>
        </p:nvSpPr>
        <p:spPr/>
        <p:txBody>
          <a:bodyPr/>
          <a:lstStyle/>
          <a:p>
            <a:pPr eaLnBrk="1" hangingPunct="1">
              <a:defRPr/>
            </a:pPr>
            <a:r>
              <a:rPr lang="en-US" sz="3600" smtClean="0"/>
              <a:t>There are two acceptable ways</a:t>
            </a:r>
            <a:br>
              <a:rPr lang="en-US" sz="3600" smtClean="0"/>
            </a:br>
            <a:r>
              <a:rPr lang="en-US" sz="3600" smtClean="0"/>
              <a:t> to use sources:</a:t>
            </a:r>
          </a:p>
        </p:txBody>
      </p:sp>
      <p:sp>
        <p:nvSpPr>
          <p:cNvPr id="19460" name="AutoShape 7">
            <a:hlinkClick r:id="" action="ppaction://hlinkshowjump?jump=nextslide" highlightClick="1"/>
          </p:cNvPr>
          <p:cNvSpPr>
            <a:spLocks noChangeArrowheads="1"/>
          </p:cNvSpPr>
          <p:nvPr/>
        </p:nvSpPr>
        <p:spPr bwMode="auto">
          <a:xfrm>
            <a:off x="7772400" y="59436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xfrm>
            <a:off x="457200" y="1295400"/>
            <a:ext cx="8001000" cy="5181600"/>
          </a:xfrm>
        </p:spPr>
        <p:txBody>
          <a:bodyPr/>
          <a:lstStyle/>
          <a:p>
            <a:pPr eaLnBrk="1" hangingPunct="1">
              <a:lnSpc>
                <a:spcPct val="80000"/>
              </a:lnSpc>
              <a:buFont typeface="Wingdings" pitchFamily="2" charset="2"/>
              <a:buNone/>
              <a:defRPr/>
            </a:pPr>
            <a:r>
              <a:rPr lang="en-US" sz="2800" smtClean="0"/>
              <a:t>Direct Quotation</a:t>
            </a:r>
          </a:p>
          <a:p>
            <a:pPr lvl="1" eaLnBrk="1" hangingPunct="1">
              <a:lnSpc>
                <a:spcPct val="80000"/>
              </a:lnSpc>
              <a:defRPr/>
            </a:pPr>
            <a:r>
              <a:rPr lang="en-US" sz="2400" smtClean="0"/>
              <a:t>What it is:</a:t>
            </a:r>
          </a:p>
          <a:p>
            <a:pPr lvl="2" eaLnBrk="1" hangingPunct="1">
              <a:lnSpc>
                <a:spcPct val="80000"/>
              </a:lnSpc>
              <a:defRPr/>
            </a:pPr>
            <a:r>
              <a:rPr lang="en-US" sz="2000" smtClean="0"/>
              <a:t>The exact words of an author used word for word in your paper or project.</a:t>
            </a:r>
          </a:p>
          <a:p>
            <a:pPr lvl="2" eaLnBrk="1" hangingPunct="1">
              <a:lnSpc>
                <a:spcPct val="80000"/>
              </a:lnSpc>
              <a:defRPr/>
            </a:pPr>
            <a:endParaRPr lang="en-US" sz="1800" smtClean="0"/>
          </a:p>
          <a:p>
            <a:pPr lvl="1" eaLnBrk="1" hangingPunct="1">
              <a:lnSpc>
                <a:spcPct val="80000"/>
              </a:lnSpc>
              <a:defRPr/>
            </a:pPr>
            <a:r>
              <a:rPr lang="en-US" sz="2400" smtClean="0"/>
              <a:t>When to use it:</a:t>
            </a:r>
          </a:p>
          <a:p>
            <a:pPr lvl="2" eaLnBrk="1" hangingPunct="1">
              <a:lnSpc>
                <a:spcPct val="80000"/>
              </a:lnSpc>
              <a:defRPr/>
            </a:pPr>
            <a:r>
              <a:rPr lang="en-US" sz="2000" smtClean="0"/>
              <a:t>The exact phrasing of the source suits your needs.</a:t>
            </a:r>
          </a:p>
          <a:p>
            <a:pPr lvl="2" eaLnBrk="1" hangingPunct="1">
              <a:lnSpc>
                <a:spcPct val="80000"/>
              </a:lnSpc>
              <a:defRPr/>
            </a:pPr>
            <a:r>
              <a:rPr lang="en-US" sz="2000" smtClean="0"/>
              <a:t>You want to use the source’s exact words—even just a particular apt or unusual phrase.</a:t>
            </a:r>
          </a:p>
          <a:p>
            <a:pPr lvl="2" eaLnBrk="1" hangingPunct="1">
              <a:lnSpc>
                <a:spcPct val="80000"/>
              </a:lnSpc>
              <a:defRPr/>
            </a:pPr>
            <a:endParaRPr lang="en-US" sz="1800" smtClean="0"/>
          </a:p>
          <a:p>
            <a:pPr lvl="1" eaLnBrk="1" hangingPunct="1">
              <a:lnSpc>
                <a:spcPct val="80000"/>
              </a:lnSpc>
              <a:defRPr/>
            </a:pPr>
            <a:r>
              <a:rPr lang="en-US" sz="2400" smtClean="0"/>
              <a:t>How to use it:</a:t>
            </a:r>
          </a:p>
          <a:p>
            <a:pPr lvl="2" eaLnBrk="1" hangingPunct="1">
              <a:lnSpc>
                <a:spcPct val="80000"/>
              </a:lnSpc>
              <a:defRPr/>
            </a:pPr>
            <a:r>
              <a:rPr lang="en-US" sz="2000" smtClean="0"/>
              <a:t>Copy the exact words of the source, putting those words inside quotation marks.</a:t>
            </a:r>
          </a:p>
          <a:p>
            <a:pPr lvl="2" eaLnBrk="1" hangingPunct="1">
              <a:lnSpc>
                <a:spcPct val="80000"/>
              </a:lnSpc>
              <a:defRPr/>
            </a:pPr>
            <a:r>
              <a:rPr lang="en-US" sz="2000" smtClean="0"/>
              <a:t>Put a citation at the end of the quotation indicating the page number.</a:t>
            </a:r>
          </a:p>
          <a:p>
            <a:pPr lvl="2" eaLnBrk="1" hangingPunct="1">
              <a:lnSpc>
                <a:spcPct val="80000"/>
              </a:lnSpc>
              <a:defRPr/>
            </a:pPr>
            <a:r>
              <a:rPr lang="en-US" sz="2000" smtClean="0"/>
              <a:t>At the end of your paper, include a bibliographic entry on a page that lists your references.</a:t>
            </a:r>
          </a:p>
        </p:txBody>
      </p:sp>
      <p:sp>
        <p:nvSpPr>
          <p:cNvPr id="87044" name="Rectangle 4"/>
          <p:cNvSpPr>
            <a:spLocks noGrp="1" noChangeArrowheads="1"/>
          </p:cNvSpPr>
          <p:nvPr>
            <p:ph type="title"/>
          </p:nvPr>
        </p:nvSpPr>
        <p:spPr>
          <a:xfrm>
            <a:off x="-130175" y="277813"/>
            <a:ext cx="9372600" cy="1139825"/>
          </a:xfrm>
        </p:spPr>
        <p:txBody>
          <a:bodyPr/>
          <a:lstStyle/>
          <a:p>
            <a:pPr eaLnBrk="1" hangingPunct="1">
              <a:defRPr/>
            </a:pPr>
            <a:r>
              <a:rPr lang="en-US" sz="3600" smtClean="0"/>
              <a:t>There are two acceptable ways</a:t>
            </a:r>
            <a:br>
              <a:rPr lang="en-US" sz="3600" smtClean="0"/>
            </a:br>
            <a:r>
              <a:rPr lang="en-US" sz="3600" smtClean="0"/>
              <a:t> to use sources:</a:t>
            </a:r>
          </a:p>
        </p:txBody>
      </p:sp>
      <p:sp>
        <p:nvSpPr>
          <p:cNvPr id="20484" name="AutoShape 5">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228600" y="1143000"/>
            <a:ext cx="8686800" cy="5943600"/>
          </a:xfrm>
        </p:spPr>
        <p:txBody>
          <a:bodyPr/>
          <a:lstStyle/>
          <a:p>
            <a:pPr marL="0" indent="0" eaLnBrk="1" hangingPunct="1">
              <a:lnSpc>
                <a:spcPct val="80000"/>
              </a:lnSpc>
              <a:buFont typeface="Wingdings" pitchFamily="2" charset="2"/>
              <a:buNone/>
              <a:tabLst>
                <a:tab pos="0" algn="l"/>
              </a:tabLst>
              <a:defRPr/>
            </a:pPr>
            <a:r>
              <a:rPr lang="en-US" sz="2400" smtClean="0"/>
              <a:t>Paraphrase</a:t>
            </a:r>
          </a:p>
          <a:p>
            <a:pPr marL="457200" lvl="1" indent="-228600" eaLnBrk="1" hangingPunct="1">
              <a:lnSpc>
                <a:spcPct val="80000"/>
              </a:lnSpc>
              <a:tabLst>
                <a:tab pos="0" algn="l"/>
              </a:tabLst>
              <a:defRPr/>
            </a:pPr>
            <a:r>
              <a:rPr lang="en-US" sz="2000" smtClean="0"/>
              <a:t>What it is:</a:t>
            </a:r>
          </a:p>
          <a:p>
            <a:pPr marL="914400" lvl="2" eaLnBrk="1" hangingPunct="1">
              <a:lnSpc>
                <a:spcPct val="80000"/>
              </a:lnSpc>
              <a:tabLst>
                <a:tab pos="0" algn="l"/>
              </a:tabLst>
              <a:defRPr/>
            </a:pPr>
            <a:r>
              <a:rPr lang="en-US" sz="1800" smtClean="0"/>
              <a:t>Using your own words to restate the source’s idea.  This could be a summary of the source’s point, a brief mention of the source’s findings, or a longer restatement of the source’s idea.  </a:t>
            </a:r>
          </a:p>
          <a:p>
            <a:pPr marL="914400" lvl="2" eaLnBrk="1" hangingPunct="1">
              <a:lnSpc>
                <a:spcPct val="80000"/>
              </a:lnSpc>
              <a:buFont typeface="Wingdings" pitchFamily="2" charset="2"/>
              <a:buNone/>
              <a:tabLst>
                <a:tab pos="0" algn="l"/>
              </a:tabLst>
              <a:defRPr/>
            </a:pPr>
            <a:endParaRPr lang="en-US" sz="1400" smtClean="0"/>
          </a:p>
          <a:p>
            <a:pPr marL="457200" lvl="1" indent="-228600" eaLnBrk="1" hangingPunct="1">
              <a:lnSpc>
                <a:spcPct val="80000"/>
              </a:lnSpc>
              <a:tabLst>
                <a:tab pos="0" algn="l"/>
              </a:tabLst>
              <a:defRPr/>
            </a:pPr>
            <a:r>
              <a:rPr lang="en-US" sz="2000" smtClean="0"/>
              <a:t>Use paraphrase when:</a:t>
            </a:r>
          </a:p>
          <a:p>
            <a:pPr marL="914400" lvl="2" eaLnBrk="1" hangingPunct="1">
              <a:lnSpc>
                <a:spcPct val="80000"/>
              </a:lnSpc>
              <a:tabLst>
                <a:tab pos="0" algn="l"/>
              </a:tabLst>
              <a:defRPr/>
            </a:pPr>
            <a:r>
              <a:rPr lang="en-US" sz="1800" smtClean="0"/>
              <a:t>The exact phrasing of the source is too technical, too wordy, etc. </a:t>
            </a:r>
          </a:p>
          <a:p>
            <a:pPr marL="914400" lvl="2" eaLnBrk="1" hangingPunct="1">
              <a:lnSpc>
                <a:spcPct val="80000"/>
              </a:lnSpc>
              <a:tabLst>
                <a:tab pos="0" algn="l"/>
              </a:tabLst>
              <a:defRPr/>
            </a:pPr>
            <a:r>
              <a:rPr lang="en-US" sz="1800" smtClean="0"/>
              <a:t>You want to present the source’s idea in a more compact, focused way</a:t>
            </a:r>
          </a:p>
          <a:p>
            <a:pPr marL="914400" lvl="2" eaLnBrk="1" hangingPunct="1">
              <a:lnSpc>
                <a:spcPct val="80000"/>
              </a:lnSpc>
              <a:buFont typeface="Wingdings" pitchFamily="2" charset="2"/>
              <a:buNone/>
              <a:tabLst>
                <a:tab pos="0" algn="l"/>
              </a:tabLst>
              <a:defRPr/>
            </a:pPr>
            <a:endParaRPr lang="en-US" sz="1400" smtClean="0"/>
          </a:p>
          <a:p>
            <a:pPr marL="457200" lvl="1" indent="-228600" eaLnBrk="1" hangingPunct="1">
              <a:lnSpc>
                <a:spcPct val="80000"/>
              </a:lnSpc>
              <a:tabLst>
                <a:tab pos="0" algn="l"/>
              </a:tabLst>
              <a:defRPr/>
            </a:pPr>
            <a:r>
              <a:rPr lang="en-US" sz="2000" smtClean="0"/>
              <a:t>How to use it:</a:t>
            </a:r>
          </a:p>
          <a:p>
            <a:pPr marL="914400" lvl="2" eaLnBrk="1" hangingPunct="1">
              <a:lnSpc>
                <a:spcPct val="80000"/>
              </a:lnSpc>
              <a:tabLst>
                <a:tab pos="0" algn="l"/>
              </a:tabLst>
              <a:defRPr/>
            </a:pPr>
            <a:r>
              <a:rPr lang="en-US" sz="1800" smtClean="0"/>
              <a:t>Before the paraphrase, introduce the source.  This will show where the paraphrase begins.</a:t>
            </a:r>
          </a:p>
          <a:p>
            <a:pPr marL="914400" lvl="2" eaLnBrk="1" hangingPunct="1">
              <a:lnSpc>
                <a:spcPct val="80000"/>
              </a:lnSpc>
              <a:tabLst>
                <a:tab pos="0" algn="l"/>
              </a:tabLst>
              <a:defRPr/>
            </a:pPr>
            <a:r>
              <a:rPr lang="en-US" sz="1800" smtClean="0"/>
              <a:t>Use your own words to restate the meaning of the source.  This means you change words, structure, and syntax.  You do not merely substitute synonyms for the source’s original phrasing.</a:t>
            </a:r>
          </a:p>
          <a:p>
            <a:pPr marL="914400" lvl="2" eaLnBrk="1" hangingPunct="1">
              <a:lnSpc>
                <a:spcPct val="80000"/>
              </a:lnSpc>
              <a:tabLst>
                <a:tab pos="0" algn="l"/>
              </a:tabLst>
              <a:defRPr/>
            </a:pPr>
            <a:r>
              <a:rPr lang="en-US" sz="1800" smtClean="0"/>
              <a:t>Put a citation at the end of the quotation indicating the page number or source.</a:t>
            </a:r>
          </a:p>
          <a:p>
            <a:pPr marL="914400" lvl="2" eaLnBrk="1" hangingPunct="1">
              <a:lnSpc>
                <a:spcPct val="80000"/>
              </a:lnSpc>
              <a:tabLst>
                <a:tab pos="0" algn="l"/>
              </a:tabLst>
              <a:defRPr/>
            </a:pPr>
            <a:r>
              <a:rPr lang="en-US" sz="1800" smtClean="0"/>
              <a:t>Include a bibliographic entry on a reference page at</a:t>
            </a:r>
          </a:p>
          <a:p>
            <a:pPr marL="914400" lvl="2" eaLnBrk="1" hangingPunct="1">
              <a:lnSpc>
                <a:spcPct val="80000"/>
              </a:lnSpc>
              <a:buFont typeface="Wingdings" pitchFamily="2" charset="2"/>
              <a:buNone/>
              <a:tabLst>
                <a:tab pos="0" algn="l"/>
              </a:tabLst>
              <a:defRPr/>
            </a:pPr>
            <a:r>
              <a:rPr lang="en-US" sz="1800" smtClean="0"/>
              <a:t>	the end of your paper or project.</a:t>
            </a:r>
          </a:p>
          <a:p>
            <a:pPr marL="914400" lvl="2" eaLnBrk="1" hangingPunct="1">
              <a:lnSpc>
                <a:spcPct val="80000"/>
              </a:lnSpc>
              <a:buFont typeface="Wingdings" pitchFamily="2" charset="2"/>
              <a:buNone/>
              <a:tabLst>
                <a:tab pos="0" algn="l"/>
              </a:tabLst>
              <a:defRPr/>
            </a:pPr>
            <a:endParaRPr lang="en-US" sz="1800" smtClean="0"/>
          </a:p>
        </p:txBody>
      </p:sp>
      <p:sp>
        <p:nvSpPr>
          <p:cNvPr id="88067" name="Rectangle 3"/>
          <p:cNvSpPr>
            <a:spLocks noGrp="1" noChangeArrowheads="1"/>
          </p:cNvSpPr>
          <p:nvPr>
            <p:ph type="title"/>
          </p:nvPr>
        </p:nvSpPr>
        <p:spPr>
          <a:xfrm>
            <a:off x="-130175" y="277813"/>
            <a:ext cx="9372600" cy="1139825"/>
          </a:xfrm>
        </p:spPr>
        <p:txBody>
          <a:bodyPr/>
          <a:lstStyle/>
          <a:p>
            <a:pPr eaLnBrk="1" hangingPunct="1">
              <a:defRPr/>
            </a:pPr>
            <a:r>
              <a:rPr lang="en-US" sz="3600" smtClean="0"/>
              <a:t>There are two acceptable ways</a:t>
            </a:r>
            <a:br>
              <a:rPr lang="en-US" sz="3600" smtClean="0"/>
            </a:br>
            <a:r>
              <a:rPr lang="en-US" sz="3600" smtClean="0"/>
              <a:t> to use sources:</a:t>
            </a:r>
          </a:p>
        </p:txBody>
      </p:sp>
      <p:sp>
        <p:nvSpPr>
          <p:cNvPr id="21508" name="AutoShape 4">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Agenda for Tutorial</a:t>
            </a:r>
          </a:p>
        </p:txBody>
      </p:sp>
      <p:sp>
        <p:nvSpPr>
          <p:cNvPr id="23555" name="Rectangle 3"/>
          <p:cNvSpPr>
            <a:spLocks noGrp="1" noChangeArrowheads="1"/>
          </p:cNvSpPr>
          <p:nvPr>
            <p:ph type="body" idx="1"/>
          </p:nvPr>
        </p:nvSpPr>
        <p:spPr>
          <a:xfrm>
            <a:off x="457200" y="1371600"/>
            <a:ext cx="8458200" cy="4953000"/>
          </a:xfrm>
        </p:spPr>
        <p:txBody>
          <a:bodyPr/>
          <a:lstStyle/>
          <a:p>
            <a:pPr eaLnBrk="1" hangingPunct="1">
              <a:defRPr/>
            </a:pPr>
            <a:r>
              <a:rPr lang="en-US" sz="2800" dirty="0" smtClean="0"/>
              <a:t>Read three sample situations.  Determine if the student was ethical in his or her use of a source.</a:t>
            </a:r>
          </a:p>
          <a:p>
            <a:pPr eaLnBrk="1" hangingPunct="1">
              <a:buFont typeface="Wingdings" pitchFamily="2" charset="2"/>
              <a:buNone/>
              <a:defRPr/>
            </a:pPr>
            <a:endParaRPr lang="en-US" sz="2800" dirty="0" smtClean="0"/>
          </a:p>
          <a:p>
            <a:pPr eaLnBrk="1" hangingPunct="1">
              <a:defRPr/>
            </a:pPr>
            <a:r>
              <a:rPr lang="en-US" sz="2800" dirty="0" smtClean="0"/>
              <a:t>Learn more about how to avoid plagiarism.</a:t>
            </a:r>
          </a:p>
          <a:p>
            <a:pPr eaLnBrk="1" hangingPunct="1">
              <a:defRPr/>
            </a:pPr>
            <a:endParaRPr lang="en-US" sz="2800" dirty="0"/>
          </a:p>
          <a:p>
            <a:pPr eaLnBrk="1" hangingPunct="1">
              <a:defRPr/>
            </a:pPr>
            <a:r>
              <a:rPr lang="en-US" sz="2800" dirty="0" smtClean="0"/>
              <a:t>Take and pass a quiz at the end.</a:t>
            </a:r>
          </a:p>
          <a:p>
            <a:pPr eaLnBrk="1" hangingPunct="1">
              <a:buFont typeface="Wingdings" pitchFamily="2" charset="2"/>
              <a:buNone/>
              <a:defRPr/>
            </a:pPr>
            <a:endParaRPr lang="en-US" sz="2800" dirty="0" smtClean="0"/>
          </a:p>
          <a:p>
            <a:pPr lvl="1" eaLnBrk="1" hangingPunct="1">
              <a:buFontTx/>
              <a:buNone/>
              <a:defRPr/>
            </a:pPr>
            <a:endParaRPr lang="en-US" sz="2400" dirty="0" smtClean="0"/>
          </a:p>
        </p:txBody>
      </p:sp>
      <p:sp>
        <p:nvSpPr>
          <p:cNvPr id="4100" name="AutoShape 4">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smtClean="0"/>
              <a:t>Testing your understanding…</a:t>
            </a:r>
          </a:p>
        </p:txBody>
      </p:sp>
      <p:sp>
        <p:nvSpPr>
          <p:cNvPr id="47107" name="Rectangle 3"/>
          <p:cNvSpPr>
            <a:spLocks noGrp="1" noChangeArrowheads="1"/>
          </p:cNvSpPr>
          <p:nvPr>
            <p:ph type="body" idx="1"/>
          </p:nvPr>
        </p:nvSpPr>
        <p:spPr/>
        <p:txBody>
          <a:bodyPr/>
          <a:lstStyle/>
          <a:p>
            <a:pPr marL="0" indent="0" eaLnBrk="1" hangingPunct="1">
              <a:buFont typeface="Wingdings" pitchFamily="2" charset="2"/>
              <a:buNone/>
              <a:defRPr/>
            </a:pPr>
            <a:r>
              <a:rPr lang="en-US" smtClean="0"/>
              <a:t>Can you tell the difference between a direct quotation and a paraphrase?</a:t>
            </a:r>
          </a:p>
          <a:p>
            <a:pPr marL="0" indent="0" eaLnBrk="1" hangingPunct="1">
              <a:buFont typeface="Wingdings" pitchFamily="2" charset="2"/>
              <a:buNone/>
              <a:defRPr/>
            </a:pPr>
            <a:endParaRPr lang="en-US" smtClean="0"/>
          </a:p>
          <a:p>
            <a:pPr marL="0" indent="0" eaLnBrk="1" hangingPunct="1">
              <a:buFont typeface="Wingdings" pitchFamily="2" charset="2"/>
              <a:buNone/>
              <a:defRPr/>
            </a:pPr>
            <a:r>
              <a:rPr lang="en-US" smtClean="0"/>
              <a:t>Click on the correct answer for each of the following samples.</a:t>
            </a:r>
          </a:p>
        </p:txBody>
      </p:sp>
      <p:sp>
        <p:nvSpPr>
          <p:cNvPr id="22532" name="AutoShape 4">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defRPr/>
            </a:pPr>
            <a:r>
              <a:rPr lang="en-US" sz="4000" smtClean="0"/>
              <a:t>Direct Quotation vs. Paraphrase</a:t>
            </a:r>
            <a:br>
              <a:rPr lang="en-US" sz="4000" smtClean="0"/>
            </a:br>
            <a:r>
              <a:rPr lang="en-US" sz="4000" smtClean="0"/>
              <a:t>Model #1</a:t>
            </a:r>
          </a:p>
        </p:txBody>
      </p:sp>
      <p:sp>
        <p:nvSpPr>
          <p:cNvPr id="90115" name="Rectangle 3"/>
          <p:cNvSpPr>
            <a:spLocks noGrp="1" noChangeArrowheads="1"/>
          </p:cNvSpPr>
          <p:nvPr>
            <p:ph type="body" idx="1"/>
          </p:nvPr>
        </p:nvSpPr>
        <p:spPr>
          <a:xfrm>
            <a:off x="457200" y="1600200"/>
            <a:ext cx="8229600" cy="2743200"/>
          </a:xfrm>
        </p:spPr>
        <p:txBody>
          <a:bodyPr/>
          <a:lstStyle/>
          <a:p>
            <a:pPr marL="0" indent="0" eaLnBrk="1" hangingPunct="1">
              <a:lnSpc>
                <a:spcPct val="90000"/>
              </a:lnSpc>
              <a:buFont typeface="Wingdings" pitchFamily="2" charset="2"/>
              <a:buNone/>
              <a:defRPr/>
            </a:pPr>
            <a:r>
              <a:rPr lang="en-US" smtClean="0"/>
              <a:t>In his book on Google’s business strategy, John Battelle states, “…Google had more than its finger on the pulse of our culture, it was directly jacked into the culture’s nervous system” (2).  </a:t>
            </a:r>
          </a:p>
        </p:txBody>
      </p:sp>
      <p:sp>
        <p:nvSpPr>
          <p:cNvPr id="23556" name="AutoShape 4">
            <a:hlinkClick r:id="rId3" action="ppaction://hlinksldjump" highlightClick="1"/>
          </p:cNvPr>
          <p:cNvSpPr>
            <a:spLocks noChangeArrowheads="1"/>
          </p:cNvSpPr>
          <p:nvPr/>
        </p:nvSpPr>
        <p:spPr bwMode="auto">
          <a:xfrm>
            <a:off x="533400" y="5029200"/>
            <a:ext cx="3733800" cy="1524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t>This is an example of</a:t>
            </a:r>
          </a:p>
          <a:p>
            <a:pPr algn="ctr"/>
            <a:r>
              <a:rPr lang="en-US"/>
              <a:t>DIRECT QUOTATION</a:t>
            </a:r>
          </a:p>
        </p:txBody>
      </p:sp>
      <p:sp>
        <p:nvSpPr>
          <p:cNvPr id="23557" name="AutoShape 6">
            <a:hlinkClick r:id="rId4" action="ppaction://hlinksldjump" highlightClick="1"/>
          </p:cNvPr>
          <p:cNvSpPr>
            <a:spLocks noChangeArrowheads="1"/>
          </p:cNvSpPr>
          <p:nvPr/>
        </p:nvSpPr>
        <p:spPr bwMode="auto">
          <a:xfrm>
            <a:off x="4800600" y="5029200"/>
            <a:ext cx="3962400" cy="1524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t>This is an example of</a:t>
            </a:r>
          </a:p>
          <a:p>
            <a:pPr algn="ctr"/>
            <a:r>
              <a:rPr lang="en-US"/>
              <a:t>PARAPHRASE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2289175"/>
            <a:ext cx="8229600" cy="1139825"/>
          </a:xfrm>
        </p:spPr>
        <p:txBody>
          <a:bodyPr/>
          <a:lstStyle/>
          <a:p>
            <a:pPr eaLnBrk="1" hangingPunct="1">
              <a:defRPr/>
            </a:pPr>
            <a:r>
              <a:rPr lang="en-US" sz="4000" smtClean="0"/>
              <a:t>You must choose from the buttons at the bottom of the page.</a:t>
            </a:r>
            <a:br>
              <a:rPr lang="en-US" sz="4000" smtClean="0"/>
            </a:br>
            <a:r>
              <a:rPr lang="en-US" sz="4000" smtClean="0"/>
              <a:t/>
            </a:r>
            <a:br>
              <a:rPr lang="en-US" sz="4000" smtClean="0"/>
            </a:br>
            <a:r>
              <a:rPr lang="en-US" sz="4000" smtClean="0"/>
              <a:t>Read the situation and then choose one of the options presented.</a:t>
            </a:r>
          </a:p>
        </p:txBody>
      </p:sp>
      <p:sp>
        <p:nvSpPr>
          <p:cNvPr id="24579" name="AutoShape 3">
            <a:hlinkClick r:id="" action="ppaction://hlinkshowjump?jump=previousslide" highlightClick="1"/>
          </p:cNvPr>
          <p:cNvSpPr>
            <a:spLocks noChangeArrowheads="1"/>
          </p:cNvSpPr>
          <p:nvPr/>
        </p:nvSpPr>
        <p:spPr bwMode="auto">
          <a:xfrm>
            <a:off x="2057400" y="4953000"/>
            <a:ext cx="5029200" cy="1447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a:t>Click here to </a:t>
            </a:r>
          </a:p>
          <a:p>
            <a:pPr algn="ctr"/>
            <a:r>
              <a:rPr lang="en-US" sz="2800"/>
              <a:t>return to previous slide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r>
              <a:rPr lang="en-US" smtClean="0"/>
              <a:t>Paraphrase</a:t>
            </a:r>
          </a:p>
        </p:txBody>
      </p:sp>
      <p:sp>
        <p:nvSpPr>
          <p:cNvPr id="91139" name="Rectangle 3"/>
          <p:cNvSpPr>
            <a:spLocks noGrp="1" noChangeArrowheads="1"/>
          </p:cNvSpPr>
          <p:nvPr>
            <p:ph type="body" idx="1"/>
          </p:nvPr>
        </p:nvSpPr>
        <p:spPr/>
        <p:txBody>
          <a:bodyPr/>
          <a:lstStyle/>
          <a:p>
            <a:pPr marL="0" indent="0" eaLnBrk="1" hangingPunct="1">
              <a:buFont typeface="Wingdings" pitchFamily="2" charset="2"/>
              <a:buNone/>
              <a:defRPr/>
            </a:pPr>
            <a:r>
              <a:rPr lang="en-US" smtClean="0"/>
              <a:t>Sorry, no.  You are incorrect.</a:t>
            </a:r>
          </a:p>
          <a:p>
            <a:pPr marL="0" indent="0" eaLnBrk="1" hangingPunct="1">
              <a:buFont typeface="Wingdings" pitchFamily="2" charset="2"/>
              <a:buNone/>
              <a:defRPr/>
            </a:pPr>
            <a:endParaRPr lang="en-US" smtClean="0"/>
          </a:p>
          <a:p>
            <a:pPr marL="0" indent="0" eaLnBrk="1" hangingPunct="1">
              <a:buFont typeface="Wingdings" pitchFamily="2" charset="2"/>
              <a:buNone/>
              <a:defRPr/>
            </a:pPr>
            <a:r>
              <a:rPr lang="en-US" smtClean="0"/>
              <a:t>The student did not paraphrase--she used a direct quotation.  The quotation marks give it away:</a:t>
            </a:r>
          </a:p>
          <a:p>
            <a:pPr marL="0" indent="0" eaLnBrk="1" hangingPunct="1">
              <a:buFont typeface="Wingdings" pitchFamily="2" charset="2"/>
              <a:buNone/>
              <a:defRPr/>
            </a:pPr>
            <a:endParaRPr lang="en-US" sz="500" smtClean="0"/>
          </a:p>
          <a:p>
            <a:pPr marL="0" indent="0" eaLnBrk="1" hangingPunct="1">
              <a:buFont typeface="Wingdings" pitchFamily="2" charset="2"/>
              <a:buNone/>
              <a:defRPr/>
            </a:pPr>
            <a:r>
              <a:rPr lang="en-US" sz="2400" smtClean="0"/>
              <a:t>In his book on Google’s business strategy, John Battelle states: “…Google had more than its finger on the pulse of our culture, it was directly jacked into the culture’s nervous system” (2).  </a:t>
            </a:r>
          </a:p>
        </p:txBody>
      </p:sp>
      <p:sp>
        <p:nvSpPr>
          <p:cNvPr id="25604" name="AutoShape 4">
            <a:hlinkClick r:id="rId3" action="ppaction://hlinksldjump" highlightClick="1"/>
          </p:cNvPr>
          <p:cNvSpPr>
            <a:spLocks noChangeArrowheads="1"/>
          </p:cNvSpPr>
          <p:nvPr/>
        </p:nvSpPr>
        <p:spPr bwMode="auto">
          <a:xfrm>
            <a:off x="7696200" y="59436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smtClean="0"/>
              <a:t>Direct Quotation</a:t>
            </a:r>
          </a:p>
        </p:txBody>
      </p:sp>
      <p:sp>
        <p:nvSpPr>
          <p:cNvPr id="93187" name="Rectangle 3"/>
          <p:cNvSpPr>
            <a:spLocks noGrp="1" noChangeArrowheads="1"/>
          </p:cNvSpPr>
          <p:nvPr>
            <p:ph type="body" idx="1"/>
          </p:nvPr>
        </p:nvSpPr>
        <p:spPr/>
        <p:txBody>
          <a:bodyPr/>
          <a:lstStyle/>
          <a:p>
            <a:pPr eaLnBrk="1" hangingPunct="1">
              <a:defRPr/>
            </a:pPr>
            <a:r>
              <a:rPr lang="en-US" smtClean="0"/>
              <a:t>Easy, right?  If you see quotation marks, it is a direct quotation.</a:t>
            </a:r>
          </a:p>
          <a:p>
            <a:pPr eaLnBrk="1" hangingPunct="1">
              <a:buFont typeface="Wingdings" pitchFamily="2" charset="2"/>
              <a:buNone/>
              <a:defRPr/>
            </a:pPr>
            <a:endParaRPr lang="en-US" smtClean="0"/>
          </a:p>
          <a:p>
            <a:pPr eaLnBrk="1" hangingPunct="1">
              <a:defRPr/>
            </a:pPr>
            <a:r>
              <a:rPr lang="en-US" smtClean="0"/>
              <a:t>Any time you use the exact words of a source, you must surround them in quotation marks and indicate the source.</a:t>
            </a:r>
          </a:p>
        </p:txBody>
      </p:sp>
      <p:sp>
        <p:nvSpPr>
          <p:cNvPr id="26628" name="AutoShape 4">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4" name="Rectangle 6"/>
          <p:cNvSpPr>
            <a:spLocks noChangeArrowheads="1"/>
          </p:cNvSpPr>
          <p:nvPr/>
        </p:nvSpPr>
        <p:spPr bwMode="auto">
          <a:xfrm>
            <a:off x="609600" y="430213"/>
            <a:ext cx="8229600" cy="1139825"/>
          </a:xfrm>
          <a:prstGeom prst="rect">
            <a:avLst/>
          </a:prstGeom>
          <a:noFill/>
          <a:ln w="9525">
            <a:noFill/>
            <a:miter lim="800000"/>
            <a:headEnd/>
            <a:tailEnd/>
          </a:ln>
          <a:effectLst/>
        </p:spPr>
        <p:txBody>
          <a:bodyPr anchor="ctr" anchorCtr="1"/>
          <a:lstStyle/>
          <a:p>
            <a:pPr algn="ctr" eaLnBrk="1" hangingPunct="1">
              <a:defRPr/>
            </a:pPr>
            <a:r>
              <a:rPr lang="en-US" sz="4000">
                <a:solidFill>
                  <a:schemeClr val="tx2"/>
                </a:solidFill>
                <a:effectLst>
                  <a:outerShdw blurRad="38100" dist="38100" dir="2700000" algn="tl">
                    <a:srgbClr val="000000"/>
                  </a:outerShdw>
                </a:effectLst>
                <a:latin typeface="Arial" charset="0"/>
              </a:rPr>
              <a:t>Direct Quotation vs. Paraphrase</a:t>
            </a:r>
            <a:br>
              <a:rPr lang="en-US" sz="4000">
                <a:solidFill>
                  <a:schemeClr val="tx2"/>
                </a:solidFill>
                <a:effectLst>
                  <a:outerShdw blurRad="38100" dist="38100" dir="2700000" algn="tl">
                    <a:srgbClr val="000000"/>
                  </a:outerShdw>
                </a:effectLst>
                <a:latin typeface="Arial" charset="0"/>
              </a:rPr>
            </a:br>
            <a:r>
              <a:rPr lang="en-US" sz="4000">
                <a:solidFill>
                  <a:schemeClr val="tx2"/>
                </a:solidFill>
                <a:effectLst>
                  <a:outerShdw blurRad="38100" dist="38100" dir="2700000" algn="tl">
                    <a:srgbClr val="000000"/>
                  </a:outerShdw>
                </a:effectLst>
                <a:latin typeface="Arial" charset="0"/>
              </a:rPr>
              <a:t>Model #2</a:t>
            </a:r>
          </a:p>
        </p:txBody>
      </p:sp>
      <p:sp>
        <p:nvSpPr>
          <p:cNvPr id="94211" name="Rectangle 3"/>
          <p:cNvSpPr>
            <a:spLocks noGrp="1" noChangeArrowheads="1"/>
          </p:cNvSpPr>
          <p:nvPr>
            <p:ph type="body" idx="1"/>
          </p:nvPr>
        </p:nvSpPr>
        <p:spPr>
          <a:xfrm>
            <a:off x="457200" y="1600200"/>
            <a:ext cx="8229600" cy="3048000"/>
          </a:xfrm>
        </p:spPr>
        <p:txBody>
          <a:bodyPr/>
          <a:lstStyle/>
          <a:p>
            <a:pPr marL="0" indent="0" eaLnBrk="1" hangingPunct="1">
              <a:buFont typeface="Wingdings" pitchFamily="2" charset="2"/>
              <a:buNone/>
              <a:defRPr/>
            </a:pPr>
            <a:r>
              <a:rPr lang="en-US" smtClean="0"/>
              <a:t>Battelle’s argument is based on a memo written by Google CEO Eric Schmidt.  The memo reveals that Google was focusing its attention on corporate marketing budgets (153).  </a:t>
            </a:r>
          </a:p>
        </p:txBody>
      </p:sp>
      <p:sp>
        <p:nvSpPr>
          <p:cNvPr id="27652" name="AutoShape 4">
            <a:hlinkClick r:id="rId3" action="ppaction://hlinksldjump" highlightClick="1"/>
          </p:cNvPr>
          <p:cNvSpPr>
            <a:spLocks noChangeArrowheads="1"/>
          </p:cNvSpPr>
          <p:nvPr/>
        </p:nvSpPr>
        <p:spPr bwMode="auto">
          <a:xfrm>
            <a:off x="533400" y="5029200"/>
            <a:ext cx="3733800" cy="1524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t>This is an example of</a:t>
            </a:r>
          </a:p>
          <a:p>
            <a:pPr algn="ctr"/>
            <a:r>
              <a:rPr lang="en-US"/>
              <a:t>DIRECT QUOTATION</a:t>
            </a:r>
          </a:p>
        </p:txBody>
      </p:sp>
      <p:sp>
        <p:nvSpPr>
          <p:cNvPr id="27653" name="AutoShape 5">
            <a:hlinkClick r:id="rId4" action="ppaction://hlinksldjump" highlightClick="1"/>
          </p:cNvPr>
          <p:cNvSpPr>
            <a:spLocks noChangeArrowheads="1"/>
          </p:cNvSpPr>
          <p:nvPr/>
        </p:nvSpPr>
        <p:spPr bwMode="auto">
          <a:xfrm>
            <a:off x="4800600" y="5029200"/>
            <a:ext cx="3962400" cy="1524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t>This is an example of</a:t>
            </a:r>
          </a:p>
          <a:p>
            <a:pPr algn="ctr"/>
            <a:r>
              <a:rPr lang="en-US"/>
              <a:t>PARAPHRASE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2289175"/>
            <a:ext cx="8229600" cy="1139825"/>
          </a:xfrm>
        </p:spPr>
        <p:txBody>
          <a:bodyPr/>
          <a:lstStyle/>
          <a:p>
            <a:pPr eaLnBrk="1" hangingPunct="1">
              <a:defRPr/>
            </a:pPr>
            <a:r>
              <a:rPr lang="en-US" sz="4000" smtClean="0"/>
              <a:t>You must choose from the green buttons at the bottom of the page.</a:t>
            </a:r>
            <a:br>
              <a:rPr lang="en-US" sz="4000" smtClean="0"/>
            </a:br>
            <a:r>
              <a:rPr lang="en-US" sz="4000" smtClean="0"/>
              <a:t/>
            </a:r>
            <a:br>
              <a:rPr lang="en-US" sz="4000" smtClean="0"/>
            </a:br>
            <a:r>
              <a:rPr lang="en-US" sz="4000" smtClean="0"/>
              <a:t>Read the situation and then choose one of the options presented.</a:t>
            </a:r>
          </a:p>
        </p:txBody>
      </p:sp>
      <p:sp>
        <p:nvSpPr>
          <p:cNvPr id="28675" name="AutoShape 3">
            <a:hlinkClick r:id="" action="ppaction://hlinkshowjump?jump=previousslide" highlightClick="1"/>
          </p:cNvPr>
          <p:cNvSpPr>
            <a:spLocks noChangeArrowheads="1"/>
          </p:cNvSpPr>
          <p:nvPr/>
        </p:nvSpPr>
        <p:spPr bwMode="auto">
          <a:xfrm>
            <a:off x="2057400" y="4953000"/>
            <a:ext cx="5029200" cy="1447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a:t>Click here to </a:t>
            </a:r>
          </a:p>
          <a:p>
            <a:pPr algn="ctr"/>
            <a:r>
              <a:rPr lang="en-US" sz="2800"/>
              <a:t>return to previous slide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smtClean="0"/>
              <a:t>Paraphrase</a:t>
            </a:r>
          </a:p>
        </p:txBody>
      </p:sp>
      <p:sp>
        <p:nvSpPr>
          <p:cNvPr id="95235" name="Rectangle 3"/>
          <p:cNvSpPr>
            <a:spLocks noGrp="1" noChangeArrowheads="1"/>
          </p:cNvSpPr>
          <p:nvPr>
            <p:ph type="body" idx="1"/>
          </p:nvPr>
        </p:nvSpPr>
        <p:spPr/>
        <p:txBody>
          <a:bodyPr/>
          <a:lstStyle/>
          <a:p>
            <a:pPr marL="0" indent="0" eaLnBrk="1" hangingPunct="1">
              <a:buFont typeface="Wingdings" pitchFamily="2" charset="2"/>
              <a:buNone/>
              <a:defRPr/>
            </a:pPr>
            <a:r>
              <a:rPr lang="en-US" smtClean="0"/>
              <a:t>Good job!  Sample #2 was a paraphrase.</a:t>
            </a:r>
          </a:p>
          <a:p>
            <a:pPr marL="0" indent="0" eaLnBrk="1" hangingPunct="1">
              <a:buFont typeface="Wingdings" pitchFamily="2" charset="2"/>
              <a:buNone/>
              <a:defRPr/>
            </a:pPr>
            <a:endParaRPr lang="en-US" smtClean="0"/>
          </a:p>
          <a:p>
            <a:pPr marL="0" indent="0" eaLnBrk="1" hangingPunct="1">
              <a:buFont typeface="Wingdings" pitchFamily="2" charset="2"/>
              <a:buNone/>
              <a:defRPr/>
            </a:pPr>
            <a:r>
              <a:rPr lang="en-US" smtClean="0"/>
              <a:t>Anytime a student rewrites a source’s idea into his or her own words, the user must give the source credit.  This is paraphrasing.</a:t>
            </a:r>
          </a:p>
        </p:txBody>
      </p:sp>
      <p:sp>
        <p:nvSpPr>
          <p:cNvPr id="29700" name="AutoShape 4">
            <a:hlinkClick r:id="rId3" action="ppaction://hlinksldjump"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en-US" smtClean="0"/>
              <a:t>Direct Quotation</a:t>
            </a:r>
          </a:p>
        </p:txBody>
      </p:sp>
      <p:sp>
        <p:nvSpPr>
          <p:cNvPr id="96259" name="Rectangle 3"/>
          <p:cNvSpPr>
            <a:spLocks noGrp="1" noChangeArrowheads="1"/>
          </p:cNvSpPr>
          <p:nvPr>
            <p:ph type="body" idx="1"/>
          </p:nvPr>
        </p:nvSpPr>
        <p:spPr/>
        <p:txBody>
          <a:bodyPr/>
          <a:lstStyle/>
          <a:p>
            <a:pPr marL="0" indent="0" eaLnBrk="1" hangingPunct="1">
              <a:lnSpc>
                <a:spcPct val="90000"/>
              </a:lnSpc>
              <a:buFont typeface="Wingdings" pitchFamily="2" charset="2"/>
              <a:buNone/>
              <a:defRPr/>
            </a:pPr>
            <a:r>
              <a:rPr lang="en-US" dirty="0" smtClean="0"/>
              <a:t>Incorrect.  Read it again:</a:t>
            </a:r>
          </a:p>
          <a:p>
            <a:pPr marL="0" indent="0" eaLnBrk="1" hangingPunct="1">
              <a:lnSpc>
                <a:spcPct val="90000"/>
              </a:lnSpc>
              <a:buFont typeface="Wingdings" pitchFamily="2" charset="2"/>
              <a:buNone/>
              <a:defRPr/>
            </a:pPr>
            <a:r>
              <a:rPr lang="en-US" sz="2000" dirty="0" smtClean="0"/>
              <a:t>Battelle’s argument is based on a memo written by Google CEO Eric Schmidt.  The memo reveals that Google was focusing its attention on corporate marketing budgets (153).</a:t>
            </a:r>
          </a:p>
          <a:p>
            <a:pPr marL="0" indent="0" eaLnBrk="1" hangingPunct="1">
              <a:lnSpc>
                <a:spcPct val="90000"/>
              </a:lnSpc>
              <a:buFont typeface="Wingdings" pitchFamily="2" charset="2"/>
              <a:buNone/>
              <a:defRPr/>
            </a:pPr>
            <a:r>
              <a:rPr lang="en-US" dirty="0" smtClean="0"/>
              <a:t>That example is a paraphrase.  </a:t>
            </a:r>
          </a:p>
          <a:p>
            <a:pPr marL="0" indent="0" eaLnBrk="1" hangingPunct="1">
              <a:lnSpc>
                <a:spcPct val="90000"/>
              </a:lnSpc>
              <a:buFont typeface="Wingdings" pitchFamily="2" charset="2"/>
              <a:buNone/>
              <a:defRPr/>
            </a:pPr>
            <a:endParaRPr lang="en-US" dirty="0" smtClean="0"/>
          </a:p>
          <a:p>
            <a:pPr marL="0" indent="0" eaLnBrk="1" hangingPunct="1">
              <a:lnSpc>
                <a:spcPct val="90000"/>
              </a:lnSpc>
              <a:buFont typeface="Wingdings" pitchFamily="2" charset="2"/>
              <a:buNone/>
              <a:defRPr/>
            </a:pPr>
            <a:r>
              <a:rPr lang="en-US" dirty="0" smtClean="0"/>
              <a:t>The student did not include quotation marks; she rephrased the original into her own written style; and she cited the source.</a:t>
            </a:r>
          </a:p>
        </p:txBody>
      </p:sp>
      <p:sp>
        <p:nvSpPr>
          <p:cNvPr id="30724" name="AutoShape 4">
            <a:hlinkClick r:id="" action="ppaction://hlinkshowjump?jump=nextslide" highlightClick="1"/>
          </p:cNvPr>
          <p:cNvSpPr>
            <a:spLocks noChangeArrowheads="1"/>
          </p:cNvSpPr>
          <p:nvPr/>
        </p:nvSpPr>
        <p:spPr bwMode="auto">
          <a:xfrm>
            <a:off x="7848600" y="6019800"/>
            <a:ext cx="1143000" cy="6858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6" name="Rectangle 6"/>
          <p:cNvSpPr>
            <a:spLocks noChangeArrowheads="1"/>
          </p:cNvSpPr>
          <p:nvPr/>
        </p:nvSpPr>
        <p:spPr bwMode="auto">
          <a:xfrm>
            <a:off x="609600" y="430213"/>
            <a:ext cx="8229600" cy="1139825"/>
          </a:xfrm>
          <a:prstGeom prst="rect">
            <a:avLst/>
          </a:prstGeom>
          <a:noFill/>
          <a:ln w="9525">
            <a:noFill/>
            <a:miter lim="800000"/>
            <a:headEnd/>
            <a:tailEnd/>
          </a:ln>
          <a:effectLst/>
        </p:spPr>
        <p:txBody>
          <a:bodyPr anchor="ctr" anchorCtr="1"/>
          <a:lstStyle/>
          <a:p>
            <a:pPr algn="ctr" eaLnBrk="1" hangingPunct="1">
              <a:defRPr/>
            </a:pPr>
            <a:r>
              <a:rPr lang="en-US" sz="4000">
                <a:solidFill>
                  <a:schemeClr val="tx2"/>
                </a:solidFill>
                <a:effectLst>
                  <a:outerShdw blurRad="38100" dist="38100" dir="2700000" algn="tl">
                    <a:srgbClr val="000000"/>
                  </a:outerShdw>
                </a:effectLst>
                <a:latin typeface="Arial" charset="0"/>
              </a:rPr>
              <a:t>Direct Quotation vs. Paraphrase</a:t>
            </a:r>
            <a:br>
              <a:rPr lang="en-US" sz="4000">
                <a:solidFill>
                  <a:schemeClr val="tx2"/>
                </a:solidFill>
                <a:effectLst>
                  <a:outerShdw blurRad="38100" dist="38100" dir="2700000" algn="tl">
                    <a:srgbClr val="000000"/>
                  </a:outerShdw>
                </a:effectLst>
                <a:latin typeface="Arial" charset="0"/>
              </a:rPr>
            </a:br>
            <a:r>
              <a:rPr lang="en-US" sz="4000">
                <a:solidFill>
                  <a:schemeClr val="tx2"/>
                </a:solidFill>
                <a:effectLst>
                  <a:outerShdw blurRad="38100" dist="38100" dir="2700000" algn="tl">
                    <a:srgbClr val="000000"/>
                  </a:outerShdw>
                </a:effectLst>
                <a:latin typeface="Arial" charset="0"/>
              </a:rPr>
              <a:t>Model #3</a:t>
            </a:r>
          </a:p>
        </p:txBody>
      </p:sp>
      <p:sp>
        <p:nvSpPr>
          <p:cNvPr id="97283" name="Rectangle 3"/>
          <p:cNvSpPr>
            <a:spLocks noGrp="1" noChangeArrowheads="1"/>
          </p:cNvSpPr>
          <p:nvPr>
            <p:ph type="body" idx="1"/>
          </p:nvPr>
        </p:nvSpPr>
        <p:spPr>
          <a:xfrm>
            <a:off x="457200" y="1600200"/>
            <a:ext cx="8229600" cy="3200400"/>
          </a:xfrm>
        </p:spPr>
        <p:txBody>
          <a:bodyPr/>
          <a:lstStyle/>
          <a:p>
            <a:pPr marL="0" indent="0" eaLnBrk="1" hangingPunct="1">
              <a:lnSpc>
                <a:spcPct val="80000"/>
              </a:lnSpc>
              <a:buFont typeface="Wingdings" pitchFamily="2" charset="2"/>
              <a:buNone/>
              <a:defRPr/>
            </a:pPr>
            <a:r>
              <a:rPr lang="en-US" sz="2800" smtClean="0"/>
              <a:t>As he explains the importance of choosing the best searchable keywords to allow others to find a website, Battelle presents a comparison to the Greek story of </a:t>
            </a:r>
            <a:r>
              <a:rPr lang="en-US" sz="2800" u="sng" smtClean="0"/>
              <a:t>The Odyssey</a:t>
            </a:r>
            <a:r>
              <a:rPr lang="en-US" sz="2800" smtClean="0"/>
              <a:t>, “Is [being known to a wide audience] not what every person longs for—what Odysseus chose over Kalypso’s nameless immortality—to die, but to be known forever?” (284). </a:t>
            </a:r>
          </a:p>
        </p:txBody>
      </p:sp>
      <p:sp>
        <p:nvSpPr>
          <p:cNvPr id="31748" name="AutoShape 4">
            <a:hlinkClick r:id="rId3" action="ppaction://hlinksldjump" highlightClick="1"/>
          </p:cNvPr>
          <p:cNvSpPr>
            <a:spLocks noChangeArrowheads="1"/>
          </p:cNvSpPr>
          <p:nvPr/>
        </p:nvSpPr>
        <p:spPr bwMode="auto">
          <a:xfrm>
            <a:off x="533400" y="5029200"/>
            <a:ext cx="3733800" cy="1524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t>This is an example of</a:t>
            </a:r>
          </a:p>
          <a:p>
            <a:pPr algn="ctr"/>
            <a:r>
              <a:rPr lang="en-US"/>
              <a:t>DIRECT QUOTATION</a:t>
            </a:r>
          </a:p>
        </p:txBody>
      </p:sp>
      <p:sp>
        <p:nvSpPr>
          <p:cNvPr id="31749" name="AutoShape 5">
            <a:hlinkClick r:id="rId4" action="ppaction://hlinksldjump" highlightClick="1"/>
          </p:cNvPr>
          <p:cNvSpPr>
            <a:spLocks noChangeArrowheads="1"/>
          </p:cNvSpPr>
          <p:nvPr/>
        </p:nvSpPr>
        <p:spPr bwMode="auto">
          <a:xfrm>
            <a:off x="4800600" y="5029200"/>
            <a:ext cx="3962400" cy="1524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t>This is an example of</a:t>
            </a:r>
          </a:p>
          <a:p>
            <a:pPr algn="ctr"/>
            <a:r>
              <a:rPr lang="en-US"/>
              <a:t>PARAPHRASE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822575"/>
            <a:ext cx="8229600" cy="1139825"/>
          </a:xfrm>
        </p:spPr>
        <p:txBody>
          <a:bodyPr/>
          <a:lstStyle/>
          <a:p>
            <a:pPr eaLnBrk="1" hangingPunct="1">
              <a:defRPr/>
            </a:pPr>
            <a:r>
              <a:rPr lang="en-US" sz="4000" smtClean="0"/>
              <a:t>Let’s look at some </a:t>
            </a:r>
            <a:br>
              <a:rPr lang="en-US" sz="4000" smtClean="0"/>
            </a:br>
            <a:r>
              <a:rPr lang="en-US" sz="4000" smtClean="0"/>
              <a:t>hypothetical situations.</a:t>
            </a:r>
            <a:br>
              <a:rPr lang="en-US" sz="4000" smtClean="0"/>
            </a:br>
            <a:r>
              <a:rPr lang="en-US" sz="4000" smtClean="0"/>
              <a:t/>
            </a:r>
            <a:br>
              <a:rPr lang="en-US" sz="4000" smtClean="0"/>
            </a:br>
            <a:r>
              <a:rPr lang="en-US" sz="4000" smtClean="0"/>
              <a:t>For each, identify if the student used his or her sources acceptably.  </a:t>
            </a:r>
          </a:p>
        </p:txBody>
      </p:sp>
      <p:sp>
        <p:nvSpPr>
          <p:cNvPr id="5123" name="AutoShape 4">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2289175"/>
            <a:ext cx="8229600" cy="1139825"/>
          </a:xfrm>
        </p:spPr>
        <p:txBody>
          <a:bodyPr/>
          <a:lstStyle/>
          <a:p>
            <a:pPr eaLnBrk="1" hangingPunct="1">
              <a:defRPr/>
            </a:pPr>
            <a:r>
              <a:rPr lang="en-US" sz="4000" smtClean="0"/>
              <a:t>You must choose from the green buttons at the bottom of the page.</a:t>
            </a:r>
            <a:br>
              <a:rPr lang="en-US" sz="4000" smtClean="0"/>
            </a:br>
            <a:r>
              <a:rPr lang="en-US" sz="4000" smtClean="0"/>
              <a:t/>
            </a:r>
            <a:br>
              <a:rPr lang="en-US" sz="4000" smtClean="0"/>
            </a:br>
            <a:r>
              <a:rPr lang="en-US" sz="4000" smtClean="0"/>
              <a:t>Read the situation and then choose one of the options presented.</a:t>
            </a:r>
          </a:p>
        </p:txBody>
      </p:sp>
      <p:sp>
        <p:nvSpPr>
          <p:cNvPr id="32771" name="AutoShape 3">
            <a:hlinkClick r:id="" action="ppaction://hlinkshowjump?jump=previousslide" highlightClick="1"/>
          </p:cNvPr>
          <p:cNvSpPr>
            <a:spLocks noChangeArrowheads="1"/>
          </p:cNvSpPr>
          <p:nvPr/>
        </p:nvSpPr>
        <p:spPr bwMode="auto">
          <a:xfrm>
            <a:off x="2057400" y="4953000"/>
            <a:ext cx="5029200" cy="1447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a:t>Click here to </a:t>
            </a:r>
          </a:p>
          <a:p>
            <a:pPr algn="ctr"/>
            <a:r>
              <a:rPr lang="en-US" sz="2800"/>
              <a:t>return to previous slide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smtClean="0"/>
              <a:t>Paraphrase</a:t>
            </a:r>
          </a:p>
        </p:txBody>
      </p:sp>
      <p:sp>
        <p:nvSpPr>
          <p:cNvPr id="98307" name="Rectangle 3"/>
          <p:cNvSpPr>
            <a:spLocks noGrp="1" noChangeArrowheads="1"/>
          </p:cNvSpPr>
          <p:nvPr>
            <p:ph type="body" idx="1"/>
          </p:nvPr>
        </p:nvSpPr>
        <p:spPr>
          <a:xfrm>
            <a:off x="457200" y="1600200"/>
            <a:ext cx="8229600" cy="5029200"/>
          </a:xfrm>
        </p:spPr>
        <p:txBody>
          <a:bodyPr/>
          <a:lstStyle/>
          <a:p>
            <a:pPr marL="457200" indent="-457200" eaLnBrk="1" hangingPunct="1">
              <a:lnSpc>
                <a:spcPct val="90000"/>
              </a:lnSpc>
              <a:defRPr/>
            </a:pPr>
            <a:r>
              <a:rPr lang="en-US" dirty="0" smtClean="0"/>
              <a:t>Incorrect.  The example was a direct quotation.  Look at it again:</a:t>
            </a:r>
          </a:p>
          <a:p>
            <a:pPr marL="1314450" lvl="1" eaLnBrk="1" hangingPunct="1">
              <a:lnSpc>
                <a:spcPct val="90000"/>
              </a:lnSpc>
              <a:buFontTx/>
              <a:buNone/>
              <a:defRPr/>
            </a:pPr>
            <a:r>
              <a:rPr lang="en-US" sz="1800" dirty="0" smtClean="0"/>
              <a:t>	</a:t>
            </a:r>
            <a:r>
              <a:rPr lang="en-US" sz="2000" dirty="0" smtClean="0"/>
              <a:t>In explaining the importance of searchable functions, Battelle reveals his insight into the heart of mankind, “Is that not what every person longs for—what Odysseus chose over </a:t>
            </a:r>
            <a:r>
              <a:rPr lang="en-US" sz="2000" dirty="0" err="1" smtClean="0"/>
              <a:t>Kalypso’s</a:t>
            </a:r>
            <a:r>
              <a:rPr lang="en-US" sz="2000" dirty="0" smtClean="0"/>
              <a:t> nameless immortality—to die, but to be known forever?” (284). </a:t>
            </a:r>
            <a:endParaRPr lang="en-US" sz="1800" dirty="0" smtClean="0"/>
          </a:p>
          <a:p>
            <a:pPr marL="457200" indent="-457200" eaLnBrk="1" hangingPunct="1">
              <a:lnSpc>
                <a:spcPct val="90000"/>
              </a:lnSpc>
              <a:defRPr/>
            </a:pPr>
            <a:r>
              <a:rPr lang="en-US" dirty="0" smtClean="0"/>
              <a:t>The student included quotation marks, indicating that he used the exact words of the original source.  Therefore, it is a direct quotation.</a:t>
            </a:r>
          </a:p>
        </p:txBody>
      </p:sp>
      <p:sp>
        <p:nvSpPr>
          <p:cNvPr id="33796" name="AutoShape 4">
            <a:hlinkClick r:id="rId3" action="ppaction://hlinksldjump" highlightClick="1"/>
          </p:cNvPr>
          <p:cNvSpPr>
            <a:spLocks noChangeArrowheads="1"/>
          </p:cNvSpPr>
          <p:nvPr/>
        </p:nvSpPr>
        <p:spPr bwMode="auto">
          <a:xfrm>
            <a:off x="7924800" y="6019800"/>
            <a:ext cx="1066800" cy="6858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smtClean="0"/>
              <a:t>Direct Quotation</a:t>
            </a:r>
          </a:p>
        </p:txBody>
      </p:sp>
      <p:sp>
        <p:nvSpPr>
          <p:cNvPr id="99331" name="Rectangle 3"/>
          <p:cNvSpPr>
            <a:spLocks noGrp="1" noChangeArrowheads="1"/>
          </p:cNvSpPr>
          <p:nvPr>
            <p:ph type="body" idx="1"/>
          </p:nvPr>
        </p:nvSpPr>
        <p:spPr/>
        <p:txBody>
          <a:bodyPr/>
          <a:lstStyle/>
          <a:p>
            <a:pPr eaLnBrk="1" hangingPunct="1">
              <a:lnSpc>
                <a:spcPct val="90000"/>
              </a:lnSpc>
              <a:defRPr/>
            </a:pPr>
            <a:r>
              <a:rPr lang="en-US" smtClean="0"/>
              <a:t>Correct!  </a:t>
            </a:r>
          </a:p>
          <a:p>
            <a:pPr eaLnBrk="1" hangingPunct="1">
              <a:lnSpc>
                <a:spcPct val="90000"/>
              </a:lnSpc>
              <a:defRPr/>
            </a:pPr>
            <a:r>
              <a:rPr lang="en-US" smtClean="0"/>
              <a:t>The use of the exact words of the source makes it a direct quotation.</a:t>
            </a:r>
          </a:p>
          <a:p>
            <a:pPr eaLnBrk="1" hangingPunct="1">
              <a:lnSpc>
                <a:spcPct val="90000"/>
              </a:lnSpc>
              <a:defRPr/>
            </a:pPr>
            <a:r>
              <a:rPr lang="en-US" smtClean="0"/>
              <a:t>The student shows readers that it is a direct quotation by using quotation marks.</a:t>
            </a:r>
          </a:p>
          <a:p>
            <a:pPr eaLnBrk="1" hangingPunct="1">
              <a:lnSpc>
                <a:spcPct val="90000"/>
              </a:lnSpc>
              <a:defRPr/>
            </a:pPr>
            <a:r>
              <a:rPr lang="en-US" smtClean="0"/>
              <a:t>Additionally, he provides information to help the reader identify the source.</a:t>
            </a:r>
          </a:p>
        </p:txBody>
      </p:sp>
      <p:sp>
        <p:nvSpPr>
          <p:cNvPr id="34820" name="AutoShape 4">
            <a:hlinkClick r:id="" action="ppaction://hlinkshowjump?jump=nextslide" highlightClick="1"/>
          </p:cNvPr>
          <p:cNvSpPr>
            <a:spLocks noChangeArrowheads="1"/>
          </p:cNvSpPr>
          <p:nvPr/>
        </p:nvSpPr>
        <p:spPr bwMode="auto">
          <a:xfrm>
            <a:off x="7772400" y="6019800"/>
            <a:ext cx="1219200" cy="6858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685800" y="3048000"/>
            <a:ext cx="7772400" cy="1736725"/>
          </a:xfrm>
        </p:spPr>
        <p:txBody>
          <a:bodyPr/>
          <a:lstStyle/>
          <a:p>
            <a:pPr eaLnBrk="1" hangingPunct="1">
              <a:defRPr/>
            </a:pPr>
            <a:r>
              <a:rPr lang="en-US" sz="4800" smtClean="0"/>
              <a:t>So, you know the difference between a direct quotation and a paraphrase…</a:t>
            </a:r>
            <a:br>
              <a:rPr lang="en-US" sz="4800" smtClean="0"/>
            </a:br>
            <a:r>
              <a:rPr lang="en-US" sz="4800" smtClean="0"/>
              <a:t/>
            </a:r>
            <a:br>
              <a:rPr lang="en-US" sz="4800" smtClean="0"/>
            </a:br>
            <a:r>
              <a:rPr lang="en-US" sz="4800" smtClean="0"/>
              <a:t>Now what?</a:t>
            </a:r>
          </a:p>
        </p:txBody>
      </p:sp>
      <p:sp>
        <p:nvSpPr>
          <p:cNvPr id="35843" name="AutoShape 4">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Definition of Plagiarism</a:t>
            </a:r>
          </a:p>
        </p:txBody>
      </p:sp>
      <p:sp>
        <p:nvSpPr>
          <p:cNvPr id="22531" name="Rectangle 3"/>
          <p:cNvSpPr>
            <a:spLocks noGrp="1" noChangeArrowheads="1"/>
          </p:cNvSpPr>
          <p:nvPr>
            <p:ph type="body" idx="1"/>
          </p:nvPr>
        </p:nvSpPr>
        <p:spPr>
          <a:xfrm>
            <a:off x="457200" y="1371600"/>
            <a:ext cx="8229600" cy="4953000"/>
          </a:xfrm>
        </p:spPr>
        <p:txBody>
          <a:bodyPr/>
          <a:lstStyle/>
          <a:p>
            <a:pPr eaLnBrk="1" hangingPunct="1">
              <a:lnSpc>
                <a:spcPct val="90000"/>
              </a:lnSpc>
              <a:defRPr/>
            </a:pPr>
            <a:r>
              <a:rPr lang="en-US" smtClean="0"/>
              <a:t>Plagiarism is:</a:t>
            </a:r>
          </a:p>
          <a:p>
            <a:pPr lvl="1" eaLnBrk="1" hangingPunct="1">
              <a:lnSpc>
                <a:spcPct val="90000"/>
              </a:lnSpc>
              <a:defRPr/>
            </a:pPr>
            <a:r>
              <a:rPr lang="en-US" smtClean="0"/>
              <a:t>To steal the words or ideas of another person</a:t>
            </a:r>
          </a:p>
          <a:p>
            <a:pPr lvl="1" eaLnBrk="1" hangingPunct="1">
              <a:lnSpc>
                <a:spcPct val="90000"/>
              </a:lnSpc>
              <a:defRPr/>
            </a:pPr>
            <a:r>
              <a:rPr lang="en-US" smtClean="0"/>
              <a:t>To pass off the words or ideas of another person as one’s own</a:t>
            </a:r>
          </a:p>
          <a:p>
            <a:pPr lvl="1" eaLnBrk="1" hangingPunct="1">
              <a:lnSpc>
                <a:spcPct val="90000"/>
              </a:lnSpc>
              <a:defRPr/>
            </a:pPr>
            <a:endParaRPr lang="en-US" smtClean="0"/>
          </a:p>
          <a:p>
            <a:pPr eaLnBrk="1" hangingPunct="1">
              <a:lnSpc>
                <a:spcPct val="90000"/>
              </a:lnSpc>
              <a:defRPr/>
            </a:pPr>
            <a:r>
              <a:rPr lang="en-US" smtClean="0"/>
              <a:t>Further:</a:t>
            </a:r>
          </a:p>
          <a:p>
            <a:pPr lvl="1" eaLnBrk="1" hangingPunct="1">
              <a:lnSpc>
                <a:spcPct val="90000"/>
              </a:lnSpc>
              <a:defRPr/>
            </a:pPr>
            <a:r>
              <a:rPr lang="en-US" smtClean="0"/>
              <a:t>It does not matter whether the theft of words or ideas is intentional or accidental.</a:t>
            </a:r>
          </a:p>
          <a:p>
            <a:pPr lvl="1" eaLnBrk="1" hangingPunct="1">
              <a:lnSpc>
                <a:spcPct val="90000"/>
              </a:lnSpc>
              <a:defRPr/>
            </a:pPr>
            <a:r>
              <a:rPr lang="en-US" smtClean="0"/>
              <a:t>Either way, it is plagiarism.</a:t>
            </a:r>
          </a:p>
        </p:txBody>
      </p:sp>
      <p:sp>
        <p:nvSpPr>
          <p:cNvPr id="36868" name="AutoShape 4">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n-US" sz="4000" smtClean="0"/>
              <a:t>Why should you bother?</a:t>
            </a:r>
            <a:br>
              <a:rPr lang="en-US" sz="4000" smtClean="0"/>
            </a:br>
            <a:endParaRPr lang="en-US" sz="4000" smtClean="0"/>
          </a:p>
        </p:txBody>
      </p:sp>
      <p:sp>
        <p:nvSpPr>
          <p:cNvPr id="37891" name="Rectangle 3"/>
          <p:cNvSpPr>
            <a:spLocks noGrp="1" noChangeArrowheads="1"/>
          </p:cNvSpPr>
          <p:nvPr>
            <p:ph type="body" idx="1"/>
          </p:nvPr>
        </p:nvSpPr>
        <p:spPr>
          <a:xfrm>
            <a:off x="457200" y="1143000"/>
            <a:ext cx="8229600" cy="5334000"/>
          </a:xfrm>
        </p:spPr>
        <p:txBody>
          <a:bodyPr/>
          <a:lstStyle/>
          <a:p>
            <a:pPr marL="0" indent="0" eaLnBrk="1" hangingPunct="1">
              <a:lnSpc>
                <a:spcPct val="90000"/>
              </a:lnSpc>
              <a:spcBef>
                <a:spcPct val="50000"/>
              </a:spcBef>
              <a:buFont typeface="Wingdings" pitchFamily="2" charset="2"/>
              <a:buNone/>
            </a:pPr>
            <a:r>
              <a:rPr lang="en-US" smtClean="0">
                <a:effectLst/>
              </a:rPr>
              <a:t>Four good reasons for citing sources in your work:</a:t>
            </a:r>
          </a:p>
          <a:p>
            <a:pPr lvl="1" eaLnBrk="1" hangingPunct="1">
              <a:lnSpc>
                <a:spcPct val="90000"/>
              </a:lnSpc>
              <a:spcBef>
                <a:spcPct val="50000"/>
              </a:spcBef>
            </a:pPr>
            <a:r>
              <a:rPr lang="en-US" smtClean="0">
                <a:effectLst/>
              </a:rPr>
              <a:t>Citing reliable information gives credibility to your work.</a:t>
            </a:r>
          </a:p>
          <a:p>
            <a:pPr lvl="1" eaLnBrk="1" hangingPunct="1">
              <a:lnSpc>
                <a:spcPct val="90000"/>
              </a:lnSpc>
              <a:spcBef>
                <a:spcPct val="50000"/>
              </a:spcBef>
            </a:pPr>
            <a:r>
              <a:rPr lang="en-US" smtClean="0">
                <a:effectLst/>
              </a:rPr>
              <a:t>Cheating is unethical behavior.</a:t>
            </a:r>
          </a:p>
          <a:p>
            <a:pPr lvl="1" eaLnBrk="1" hangingPunct="1">
              <a:lnSpc>
                <a:spcPct val="90000"/>
              </a:lnSpc>
              <a:spcBef>
                <a:spcPct val="50000"/>
              </a:spcBef>
            </a:pPr>
            <a:r>
              <a:rPr lang="en-US" smtClean="0">
                <a:effectLst/>
              </a:rPr>
              <a:t>It is only fair to give credit to the source—otherwise, you are stealing the source’s ideas.</a:t>
            </a:r>
          </a:p>
          <a:p>
            <a:pPr lvl="1" eaLnBrk="1" hangingPunct="1">
              <a:lnSpc>
                <a:spcPct val="90000"/>
              </a:lnSpc>
              <a:spcBef>
                <a:spcPct val="50000"/>
              </a:spcBef>
            </a:pPr>
            <a:r>
              <a:rPr lang="en-US" smtClean="0">
                <a:effectLst/>
              </a:rPr>
              <a:t>The consequences are severe—plagiarism is not worth the risk.</a:t>
            </a:r>
            <a:r>
              <a:rPr lang="en-US" i="1" smtClean="0">
                <a:effectLst/>
              </a:rPr>
              <a:t> </a:t>
            </a:r>
          </a:p>
        </p:txBody>
      </p:sp>
      <p:sp>
        <p:nvSpPr>
          <p:cNvPr id="37892" name="AutoShape 4">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85800" y="4343400"/>
            <a:ext cx="7772400" cy="1736725"/>
          </a:xfrm>
        </p:spPr>
        <p:txBody>
          <a:bodyPr/>
          <a:lstStyle/>
          <a:p>
            <a:pPr eaLnBrk="1" hangingPunct="1">
              <a:defRPr/>
            </a:pPr>
            <a:r>
              <a:rPr lang="en-US" sz="4400" smtClean="0"/>
              <a:t>You probably have two questions:</a:t>
            </a:r>
            <a:br>
              <a:rPr lang="en-US" sz="4400" smtClean="0"/>
            </a:br>
            <a:r>
              <a:rPr lang="en-US" sz="4400" smtClean="0"/>
              <a:t/>
            </a:r>
            <a:br>
              <a:rPr lang="en-US" sz="4400" smtClean="0"/>
            </a:br>
            <a:r>
              <a:rPr lang="en-US" sz="3600" smtClean="0"/>
              <a:t>(1)</a:t>
            </a:r>
            <a:r>
              <a:rPr lang="en-US" sz="4400" smtClean="0"/>
              <a:t> </a:t>
            </a:r>
            <a:r>
              <a:rPr lang="en-US" sz="4000" smtClean="0">
                <a:solidFill>
                  <a:srgbClr val="FFFF99"/>
                </a:solidFill>
              </a:rPr>
              <a:t>What do I need to cite?</a:t>
            </a:r>
            <a:br>
              <a:rPr lang="en-US" sz="4000" smtClean="0">
                <a:solidFill>
                  <a:srgbClr val="FFFF99"/>
                </a:solidFill>
              </a:rPr>
            </a:br>
            <a:r>
              <a:rPr lang="en-US" sz="4000" smtClean="0">
                <a:solidFill>
                  <a:srgbClr val="FFFF99"/>
                </a:solidFill>
              </a:rPr>
              <a:t/>
            </a:r>
            <a:br>
              <a:rPr lang="en-US" sz="4000" smtClean="0">
                <a:solidFill>
                  <a:srgbClr val="FFFF99"/>
                </a:solidFill>
              </a:rPr>
            </a:br>
            <a:r>
              <a:rPr lang="en-US" sz="3600" smtClean="0"/>
              <a:t>(2)</a:t>
            </a:r>
            <a:r>
              <a:rPr lang="en-US" sz="4000" smtClean="0">
                <a:solidFill>
                  <a:srgbClr val="FFFF99"/>
                </a:solidFill>
              </a:rPr>
              <a:t> How do I cite?</a:t>
            </a:r>
            <a:br>
              <a:rPr lang="en-US" sz="4000" smtClean="0">
                <a:solidFill>
                  <a:srgbClr val="FFFF99"/>
                </a:solidFill>
              </a:rPr>
            </a:br>
            <a:r>
              <a:rPr lang="en-US" sz="4400" smtClean="0"/>
              <a:t/>
            </a:r>
            <a:br>
              <a:rPr lang="en-US" sz="4400" smtClean="0"/>
            </a:br>
            <a:r>
              <a:rPr lang="en-US" sz="4400" smtClean="0"/>
              <a:t>Read on for the answers…</a:t>
            </a:r>
          </a:p>
        </p:txBody>
      </p:sp>
      <p:sp>
        <p:nvSpPr>
          <p:cNvPr id="38915" name="AutoShape 5">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152400"/>
            <a:ext cx="8229600" cy="1139825"/>
          </a:xfrm>
        </p:spPr>
        <p:txBody>
          <a:bodyPr/>
          <a:lstStyle/>
          <a:p>
            <a:pPr eaLnBrk="1" hangingPunct="1">
              <a:defRPr/>
            </a:pPr>
            <a:r>
              <a:rPr lang="en-US" smtClean="0"/>
              <a:t>What do I need to cite?</a:t>
            </a:r>
          </a:p>
        </p:txBody>
      </p:sp>
      <p:sp>
        <p:nvSpPr>
          <p:cNvPr id="100355" name="Rectangle 3"/>
          <p:cNvSpPr>
            <a:spLocks noGrp="1" noChangeArrowheads="1"/>
          </p:cNvSpPr>
          <p:nvPr>
            <p:ph type="body" idx="1"/>
          </p:nvPr>
        </p:nvSpPr>
        <p:spPr>
          <a:xfrm>
            <a:off x="457200" y="1600200"/>
            <a:ext cx="3352800" cy="4530725"/>
          </a:xfrm>
        </p:spPr>
        <p:txBody>
          <a:bodyPr/>
          <a:lstStyle/>
          <a:p>
            <a:pPr eaLnBrk="1" hangingPunct="1">
              <a:defRPr/>
            </a:pPr>
            <a:r>
              <a:rPr lang="en-US" sz="2800" smtClean="0"/>
              <a:t>This chart will help you decide what must be cited.</a:t>
            </a:r>
          </a:p>
          <a:p>
            <a:pPr lvl="1" eaLnBrk="1" hangingPunct="1">
              <a:defRPr/>
            </a:pPr>
            <a:r>
              <a:rPr lang="en-US" sz="2000" smtClean="0"/>
              <a:t>It was created by Robert A. Harris in </a:t>
            </a:r>
            <a:r>
              <a:rPr lang="en-US" sz="2000" u="sng" smtClean="0"/>
              <a:t>The Plagiarism Handbook.</a:t>
            </a:r>
            <a:r>
              <a:rPr lang="en-US" sz="2400" smtClean="0"/>
              <a:t> </a:t>
            </a:r>
          </a:p>
        </p:txBody>
      </p:sp>
      <p:grpSp>
        <p:nvGrpSpPr>
          <p:cNvPr id="39940" name="Group 4"/>
          <p:cNvGrpSpPr>
            <a:grpSpLocks/>
          </p:cNvGrpSpPr>
          <p:nvPr/>
        </p:nvGrpSpPr>
        <p:grpSpPr bwMode="auto">
          <a:xfrm>
            <a:off x="3657600" y="1143000"/>
            <a:ext cx="3962400" cy="5257800"/>
            <a:chOff x="2880" y="816"/>
            <a:chExt cx="2496" cy="3312"/>
          </a:xfrm>
        </p:grpSpPr>
        <p:sp>
          <p:nvSpPr>
            <p:cNvPr id="39942" name="AutoShape 5"/>
            <p:cNvSpPr>
              <a:spLocks noChangeArrowheads="1"/>
            </p:cNvSpPr>
            <p:nvPr/>
          </p:nvSpPr>
          <p:spPr bwMode="auto">
            <a:xfrm>
              <a:off x="2880" y="816"/>
              <a:ext cx="1296" cy="864"/>
            </a:xfrm>
            <a:prstGeom prst="flowChartDecision">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Did you</a:t>
              </a:r>
            </a:p>
            <a:p>
              <a:pPr algn="ctr"/>
              <a:r>
                <a:rPr lang="en-US">
                  <a:solidFill>
                    <a:srgbClr val="000000"/>
                  </a:solidFill>
                </a:rPr>
                <a:t>think of </a:t>
              </a:r>
            </a:p>
            <a:p>
              <a:pPr algn="ctr"/>
              <a:r>
                <a:rPr lang="en-US">
                  <a:solidFill>
                    <a:srgbClr val="000000"/>
                  </a:solidFill>
                </a:rPr>
                <a:t>it?</a:t>
              </a:r>
            </a:p>
          </p:txBody>
        </p:sp>
        <p:sp>
          <p:nvSpPr>
            <p:cNvPr id="39943" name="AutoShape 6"/>
            <p:cNvSpPr>
              <a:spLocks noChangeArrowheads="1"/>
            </p:cNvSpPr>
            <p:nvPr/>
          </p:nvSpPr>
          <p:spPr bwMode="auto">
            <a:xfrm>
              <a:off x="3312" y="1707"/>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No.</a:t>
              </a:r>
            </a:p>
          </p:txBody>
        </p:sp>
        <p:sp>
          <p:nvSpPr>
            <p:cNvPr id="39944" name="AutoShape 7"/>
            <p:cNvSpPr>
              <a:spLocks noChangeArrowheads="1"/>
            </p:cNvSpPr>
            <p:nvPr/>
          </p:nvSpPr>
          <p:spPr bwMode="auto">
            <a:xfrm>
              <a:off x="4176" y="1131"/>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Yes.</a:t>
              </a:r>
            </a:p>
          </p:txBody>
        </p:sp>
        <p:sp>
          <p:nvSpPr>
            <p:cNvPr id="39945" name="AutoShape 8"/>
            <p:cNvSpPr>
              <a:spLocks noChangeArrowheads="1"/>
            </p:cNvSpPr>
            <p:nvPr/>
          </p:nvSpPr>
          <p:spPr bwMode="auto">
            <a:xfrm>
              <a:off x="2880" y="2400"/>
              <a:ext cx="1296" cy="864"/>
            </a:xfrm>
            <a:prstGeom prst="flowChartDecision">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Is it</a:t>
              </a:r>
            </a:p>
            <a:p>
              <a:pPr algn="ctr"/>
              <a:r>
                <a:rPr lang="en-US">
                  <a:solidFill>
                    <a:srgbClr val="000000"/>
                  </a:solidFill>
                </a:rPr>
                <a:t>common</a:t>
              </a:r>
            </a:p>
            <a:p>
              <a:pPr algn="ctr"/>
              <a:r>
                <a:rPr lang="en-US">
                  <a:solidFill>
                    <a:srgbClr val="000000"/>
                  </a:solidFill>
                </a:rPr>
                <a:t>knowledge?</a:t>
              </a:r>
            </a:p>
            <a:p>
              <a:pPr algn="ctr"/>
              <a:endParaRPr lang="en-US">
                <a:solidFill>
                  <a:srgbClr val="000000"/>
                </a:solidFill>
              </a:endParaRPr>
            </a:p>
          </p:txBody>
        </p:sp>
        <p:sp>
          <p:nvSpPr>
            <p:cNvPr id="39946" name="AutoShape 9"/>
            <p:cNvSpPr>
              <a:spLocks noChangeArrowheads="1"/>
            </p:cNvSpPr>
            <p:nvPr/>
          </p:nvSpPr>
          <p:spPr bwMode="auto">
            <a:xfrm>
              <a:off x="3312" y="3291"/>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No.</a:t>
              </a:r>
            </a:p>
          </p:txBody>
        </p:sp>
        <p:sp>
          <p:nvSpPr>
            <p:cNvPr id="39947" name="AutoShape 10"/>
            <p:cNvSpPr>
              <a:spLocks noChangeArrowheads="1"/>
            </p:cNvSpPr>
            <p:nvPr/>
          </p:nvSpPr>
          <p:spPr bwMode="auto">
            <a:xfrm>
              <a:off x="4176" y="2715"/>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Yes.</a:t>
              </a:r>
            </a:p>
          </p:txBody>
        </p:sp>
        <p:sp>
          <p:nvSpPr>
            <p:cNvPr id="39948" name="AutoShape 11"/>
            <p:cNvSpPr>
              <a:spLocks noChangeArrowheads="1"/>
            </p:cNvSpPr>
            <p:nvPr/>
          </p:nvSpPr>
          <p:spPr bwMode="auto">
            <a:xfrm>
              <a:off x="3024" y="3792"/>
              <a:ext cx="1008" cy="336"/>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Cite it.</a:t>
              </a:r>
            </a:p>
          </p:txBody>
        </p:sp>
        <p:sp>
          <p:nvSpPr>
            <p:cNvPr id="39949" name="AutoShape 12"/>
            <p:cNvSpPr>
              <a:spLocks noChangeArrowheads="1"/>
            </p:cNvSpPr>
            <p:nvPr/>
          </p:nvSpPr>
          <p:spPr bwMode="auto">
            <a:xfrm>
              <a:off x="4320" y="3778"/>
              <a:ext cx="1056" cy="336"/>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Do not cite it.</a:t>
              </a:r>
            </a:p>
          </p:txBody>
        </p:sp>
        <p:sp>
          <p:nvSpPr>
            <p:cNvPr id="39950" name="Line 13"/>
            <p:cNvSpPr>
              <a:spLocks noChangeShapeType="1"/>
            </p:cNvSpPr>
            <p:nvPr/>
          </p:nvSpPr>
          <p:spPr bwMode="auto">
            <a:xfrm>
              <a:off x="3518" y="1968"/>
              <a:ext cx="0" cy="3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1" name="Line 14"/>
            <p:cNvSpPr>
              <a:spLocks noChangeShapeType="1"/>
            </p:cNvSpPr>
            <p:nvPr/>
          </p:nvSpPr>
          <p:spPr bwMode="auto">
            <a:xfrm>
              <a:off x="3518" y="3552"/>
              <a:ext cx="0"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2" name="Freeform 15"/>
            <p:cNvSpPr>
              <a:spLocks/>
            </p:cNvSpPr>
            <p:nvPr/>
          </p:nvSpPr>
          <p:spPr bwMode="auto">
            <a:xfrm>
              <a:off x="4608" y="1243"/>
              <a:ext cx="288" cy="2501"/>
            </a:xfrm>
            <a:custGeom>
              <a:avLst/>
              <a:gdLst>
                <a:gd name="T0" fmla="*/ 0 w 288"/>
                <a:gd name="T1" fmla="*/ 5 h 2501"/>
                <a:gd name="T2" fmla="*/ 288 w 288"/>
                <a:gd name="T3" fmla="*/ 0 h 2501"/>
                <a:gd name="T4" fmla="*/ 288 w 288"/>
                <a:gd name="T5" fmla="*/ 2501 h 2501"/>
                <a:gd name="T6" fmla="*/ 0 60000 65536"/>
                <a:gd name="T7" fmla="*/ 0 60000 65536"/>
                <a:gd name="T8" fmla="*/ 0 60000 65536"/>
                <a:gd name="T9" fmla="*/ 0 w 288"/>
                <a:gd name="T10" fmla="*/ 0 h 2501"/>
                <a:gd name="T11" fmla="*/ 288 w 288"/>
                <a:gd name="T12" fmla="*/ 2501 h 2501"/>
              </a:gdLst>
              <a:ahLst/>
              <a:cxnLst>
                <a:cxn ang="T6">
                  <a:pos x="T0" y="T1"/>
                </a:cxn>
                <a:cxn ang="T7">
                  <a:pos x="T2" y="T3"/>
                </a:cxn>
                <a:cxn ang="T8">
                  <a:pos x="T4" y="T5"/>
                </a:cxn>
              </a:cxnLst>
              <a:rect l="T9" t="T10" r="T11" b="T12"/>
              <a:pathLst>
                <a:path w="288" h="2501">
                  <a:moveTo>
                    <a:pt x="0" y="5"/>
                  </a:moveTo>
                  <a:lnTo>
                    <a:pt x="288" y="0"/>
                  </a:lnTo>
                  <a:lnTo>
                    <a:pt x="288" y="2501"/>
                  </a:lnTo>
                </a:path>
              </a:pathLst>
            </a:custGeom>
            <a:noFill/>
            <a:ln w="57150" cmpd="sng">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53" name="Line 16"/>
            <p:cNvSpPr>
              <a:spLocks noChangeShapeType="1"/>
            </p:cNvSpPr>
            <p:nvPr/>
          </p:nvSpPr>
          <p:spPr bwMode="auto">
            <a:xfrm>
              <a:off x="4608" y="2832"/>
              <a:ext cx="2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9941" name="AutoShape 17">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28600" y="2819400"/>
            <a:ext cx="3429000" cy="1139825"/>
          </a:xfrm>
        </p:spPr>
        <p:txBody>
          <a:bodyPr/>
          <a:lstStyle/>
          <a:p>
            <a:pPr algn="l" eaLnBrk="1" hangingPunct="1">
              <a:defRPr/>
            </a:pPr>
            <a:r>
              <a:rPr lang="en-US" sz="3200" smtClean="0"/>
              <a:t>So—the rule is:</a:t>
            </a:r>
            <a:br>
              <a:rPr lang="en-US" sz="3200" smtClean="0"/>
            </a:br>
            <a:r>
              <a:rPr lang="en-US" sz="3200" smtClean="0"/>
              <a:t/>
            </a:r>
            <a:br>
              <a:rPr lang="en-US" sz="3200" smtClean="0"/>
            </a:br>
            <a:r>
              <a:rPr lang="en-US" sz="3200" smtClean="0"/>
              <a:t>If you created it,</a:t>
            </a:r>
            <a:br>
              <a:rPr lang="en-US" sz="3200" smtClean="0"/>
            </a:br>
            <a:r>
              <a:rPr lang="en-US" sz="3200" smtClean="0"/>
              <a:t>you do not need to cite the source.</a:t>
            </a:r>
            <a:br>
              <a:rPr lang="en-US" sz="3200" smtClean="0"/>
            </a:br>
            <a:r>
              <a:rPr lang="en-US" sz="3200" smtClean="0"/>
              <a:t/>
            </a:r>
            <a:br>
              <a:rPr lang="en-US" sz="3200" smtClean="0"/>
            </a:br>
            <a:r>
              <a:rPr lang="en-US" sz="3200" smtClean="0"/>
              <a:t>If you did not create the content, you must cite the source.</a:t>
            </a:r>
          </a:p>
        </p:txBody>
      </p:sp>
      <p:grpSp>
        <p:nvGrpSpPr>
          <p:cNvPr id="40963" name="Group 3"/>
          <p:cNvGrpSpPr>
            <a:grpSpLocks/>
          </p:cNvGrpSpPr>
          <p:nvPr/>
        </p:nvGrpSpPr>
        <p:grpSpPr bwMode="auto">
          <a:xfrm>
            <a:off x="3657600" y="1143000"/>
            <a:ext cx="3962400" cy="5257800"/>
            <a:chOff x="2880" y="816"/>
            <a:chExt cx="2496" cy="3312"/>
          </a:xfrm>
        </p:grpSpPr>
        <p:sp>
          <p:nvSpPr>
            <p:cNvPr id="40965" name="AutoShape 4"/>
            <p:cNvSpPr>
              <a:spLocks noChangeArrowheads="1"/>
            </p:cNvSpPr>
            <p:nvPr/>
          </p:nvSpPr>
          <p:spPr bwMode="auto">
            <a:xfrm>
              <a:off x="2880" y="816"/>
              <a:ext cx="1296" cy="864"/>
            </a:xfrm>
            <a:prstGeom prst="flowChartDecision">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Did you</a:t>
              </a:r>
            </a:p>
            <a:p>
              <a:pPr algn="ctr"/>
              <a:r>
                <a:rPr lang="en-US">
                  <a:solidFill>
                    <a:srgbClr val="000000"/>
                  </a:solidFill>
                </a:rPr>
                <a:t>think of </a:t>
              </a:r>
            </a:p>
            <a:p>
              <a:pPr algn="ctr"/>
              <a:r>
                <a:rPr lang="en-US">
                  <a:solidFill>
                    <a:srgbClr val="000000"/>
                  </a:solidFill>
                </a:rPr>
                <a:t>it?</a:t>
              </a:r>
            </a:p>
          </p:txBody>
        </p:sp>
        <p:sp>
          <p:nvSpPr>
            <p:cNvPr id="40966" name="AutoShape 5"/>
            <p:cNvSpPr>
              <a:spLocks noChangeArrowheads="1"/>
            </p:cNvSpPr>
            <p:nvPr/>
          </p:nvSpPr>
          <p:spPr bwMode="auto">
            <a:xfrm>
              <a:off x="3312" y="1707"/>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No.</a:t>
              </a:r>
            </a:p>
          </p:txBody>
        </p:sp>
        <p:sp>
          <p:nvSpPr>
            <p:cNvPr id="40967" name="AutoShape 6"/>
            <p:cNvSpPr>
              <a:spLocks noChangeArrowheads="1"/>
            </p:cNvSpPr>
            <p:nvPr/>
          </p:nvSpPr>
          <p:spPr bwMode="auto">
            <a:xfrm>
              <a:off x="4176" y="1131"/>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Yes.</a:t>
              </a:r>
            </a:p>
          </p:txBody>
        </p:sp>
        <p:sp>
          <p:nvSpPr>
            <p:cNvPr id="40968" name="AutoShape 7"/>
            <p:cNvSpPr>
              <a:spLocks noChangeArrowheads="1"/>
            </p:cNvSpPr>
            <p:nvPr/>
          </p:nvSpPr>
          <p:spPr bwMode="auto">
            <a:xfrm>
              <a:off x="2880" y="2400"/>
              <a:ext cx="1296" cy="864"/>
            </a:xfrm>
            <a:prstGeom prst="flowChartDecision">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Is it</a:t>
              </a:r>
            </a:p>
            <a:p>
              <a:pPr algn="ctr"/>
              <a:r>
                <a:rPr lang="en-US">
                  <a:solidFill>
                    <a:srgbClr val="000000"/>
                  </a:solidFill>
                </a:rPr>
                <a:t>common</a:t>
              </a:r>
            </a:p>
            <a:p>
              <a:pPr algn="ctr"/>
              <a:r>
                <a:rPr lang="en-US">
                  <a:solidFill>
                    <a:srgbClr val="000000"/>
                  </a:solidFill>
                </a:rPr>
                <a:t>knowledge?</a:t>
              </a:r>
            </a:p>
            <a:p>
              <a:pPr algn="ctr"/>
              <a:endParaRPr lang="en-US">
                <a:solidFill>
                  <a:srgbClr val="000000"/>
                </a:solidFill>
              </a:endParaRPr>
            </a:p>
          </p:txBody>
        </p:sp>
        <p:sp>
          <p:nvSpPr>
            <p:cNvPr id="40969" name="AutoShape 8"/>
            <p:cNvSpPr>
              <a:spLocks noChangeArrowheads="1"/>
            </p:cNvSpPr>
            <p:nvPr/>
          </p:nvSpPr>
          <p:spPr bwMode="auto">
            <a:xfrm>
              <a:off x="3312" y="3291"/>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No.</a:t>
              </a:r>
            </a:p>
          </p:txBody>
        </p:sp>
        <p:sp>
          <p:nvSpPr>
            <p:cNvPr id="40970" name="AutoShape 9"/>
            <p:cNvSpPr>
              <a:spLocks noChangeArrowheads="1"/>
            </p:cNvSpPr>
            <p:nvPr/>
          </p:nvSpPr>
          <p:spPr bwMode="auto">
            <a:xfrm>
              <a:off x="4176" y="2715"/>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Yes.</a:t>
              </a:r>
            </a:p>
          </p:txBody>
        </p:sp>
        <p:sp>
          <p:nvSpPr>
            <p:cNvPr id="40971" name="AutoShape 10"/>
            <p:cNvSpPr>
              <a:spLocks noChangeArrowheads="1"/>
            </p:cNvSpPr>
            <p:nvPr/>
          </p:nvSpPr>
          <p:spPr bwMode="auto">
            <a:xfrm>
              <a:off x="3024" y="3792"/>
              <a:ext cx="1008" cy="336"/>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Cite it.</a:t>
              </a:r>
            </a:p>
          </p:txBody>
        </p:sp>
        <p:sp>
          <p:nvSpPr>
            <p:cNvPr id="40972" name="AutoShape 11"/>
            <p:cNvSpPr>
              <a:spLocks noChangeArrowheads="1"/>
            </p:cNvSpPr>
            <p:nvPr/>
          </p:nvSpPr>
          <p:spPr bwMode="auto">
            <a:xfrm>
              <a:off x="4320" y="3778"/>
              <a:ext cx="1056" cy="336"/>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Do not cite it.</a:t>
              </a:r>
            </a:p>
          </p:txBody>
        </p:sp>
        <p:sp>
          <p:nvSpPr>
            <p:cNvPr id="40973" name="Line 12"/>
            <p:cNvSpPr>
              <a:spLocks noChangeShapeType="1"/>
            </p:cNvSpPr>
            <p:nvPr/>
          </p:nvSpPr>
          <p:spPr bwMode="auto">
            <a:xfrm>
              <a:off x="3518" y="1968"/>
              <a:ext cx="0" cy="3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4" name="Line 13"/>
            <p:cNvSpPr>
              <a:spLocks noChangeShapeType="1"/>
            </p:cNvSpPr>
            <p:nvPr/>
          </p:nvSpPr>
          <p:spPr bwMode="auto">
            <a:xfrm>
              <a:off x="3518" y="3552"/>
              <a:ext cx="0"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5" name="Freeform 14"/>
            <p:cNvSpPr>
              <a:spLocks/>
            </p:cNvSpPr>
            <p:nvPr/>
          </p:nvSpPr>
          <p:spPr bwMode="auto">
            <a:xfrm>
              <a:off x="4608" y="1243"/>
              <a:ext cx="288" cy="2501"/>
            </a:xfrm>
            <a:custGeom>
              <a:avLst/>
              <a:gdLst>
                <a:gd name="T0" fmla="*/ 0 w 288"/>
                <a:gd name="T1" fmla="*/ 5 h 2501"/>
                <a:gd name="T2" fmla="*/ 288 w 288"/>
                <a:gd name="T3" fmla="*/ 0 h 2501"/>
                <a:gd name="T4" fmla="*/ 288 w 288"/>
                <a:gd name="T5" fmla="*/ 2501 h 2501"/>
                <a:gd name="T6" fmla="*/ 0 60000 65536"/>
                <a:gd name="T7" fmla="*/ 0 60000 65536"/>
                <a:gd name="T8" fmla="*/ 0 60000 65536"/>
                <a:gd name="T9" fmla="*/ 0 w 288"/>
                <a:gd name="T10" fmla="*/ 0 h 2501"/>
                <a:gd name="T11" fmla="*/ 288 w 288"/>
                <a:gd name="T12" fmla="*/ 2501 h 2501"/>
              </a:gdLst>
              <a:ahLst/>
              <a:cxnLst>
                <a:cxn ang="T6">
                  <a:pos x="T0" y="T1"/>
                </a:cxn>
                <a:cxn ang="T7">
                  <a:pos x="T2" y="T3"/>
                </a:cxn>
                <a:cxn ang="T8">
                  <a:pos x="T4" y="T5"/>
                </a:cxn>
              </a:cxnLst>
              <a:rect l="T9" t="T10" r="T11" b="T12"/>
              <a:pathLst>
                <a:path w="288" h="2501">
                  <a:moveTo>
                    <a:pt x="0" y="5"/>
                  </a:moveTo>
                  <a:lnTo>
                    <a:pt x="288" y="0"/>
                  </a:lnTo>
                  <a:lnTo>
                    <a:pt x="288" y="2501"/>
                  </a:lnTo>
                </a:path>
              </a:pathLst>
            </a:custGeom>
            <a:noFill/>
            <a:ln w="57150" cmpd="sng">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76" name="Line 15"/>
            <p:cNvSpPr>
              <a:spLocks noChangeShapeType="1"/>
            </p:cNvSpPr>
            <p:nvPr/>
          </p:nvSpPr>
          <p:spPr bwMode="auto">
            <a:xfrm>
              <a:off x="4608" y="2832"/>
              <a:ext cx="2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964" name="AutoShape 16">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28600" y="2819400"/>
            <a:ext cx="3505200" cy="1139825"/>
          </a:xfrm>
        </p:spPr>
        <p:txBody>
          <a:bodyPr/>
          <a:lstStyle/>
          <a:p>
            <a:pPr algn="l" eaLnBrk="1" hangingPunct="1">
              <a:defRPr/>
            </a:pPr>
            <a:r>
              <a:rPr lang="en-US" sz="2400" smtClean="0"/>
              <a:t>The one exception to that rule is for “common knowledge.”</a:t>
            </a:r>
            <a:r>
              <a:rPr lang="en-US" sz="1800" smtClean="0"/>
              <a:t/>
            </a:r>
            <a:br>
              <a:rPr lang="en-US" sz="1800" smtClean="0"/>
            </a:br>
            <a:r>
              <a:rPr lang="en-US" sz="1800" smtClean="0"/>
              <a:t/>
            </a:r>
            <a:br>
              <a:rPr lang="en-US" sz="1800" smtClean="0"/>
            </a:br>
            <a:r>
              <a:rPr lang="en-US" sz="2400" smtClean="0"/>
              <a:t>You do not need to cite the source of an unoriginal piece of information IF:</a:t>
            </a:r>
            <a:br>
              <a:rPr lang="en-US" sz="2400" smtClean="0"/>
            </a:br>
            <a:r>
              <a:rPr lang="en-US" sz="1800" smtClean="0"/>
              <a:t/>
            </a:r>
            <a:br>
              <a:rPr lang="en-US" sz="1800" smtClean="0"/>
            </a:br>
            <a:r>
              <a:rPr lang="en-US" sz="2400" smtClean="0"/>
              <a:t>(1) an educated person should know the information, </a:t>
            </a:r>
            <a:br>
              <a:rPr lang="en-US" sz="2400" smtClean="0"/>
            </a:br>
            <a:r>
              <a:rPr lang="en-US" sz="1800" smtClean="0"/>
              <a:t/>
            </a:r>
            <a:br>
              <a:rPr lang="en-US" sz="1800" smtClean="0"/>
            </a:br>
            <a:r>
              <a:rPr lang="en-US" sz="2400" smtClean="0"/>
              <a:t>OR</a:t>
            </a:r>
            <a:br>
              <a:rPr lang="en-US" sz="2400" smtClean="0"/>
            </a:br>
            <a:r>
              <a:rPr lang="en-US" sz="1800" smtClean="0"/>
              <a:t/>
            </a:r>
            <a:br>
              <a:rPr lang="en-US" sz="1800" smtClean="0"/>
            </a:br>
            <a:r>
              <a:rPr lang="en-US" sz="2400" smtClean="0"/>
              <a:t>(2) it is a provable fact that could be found in a general encyclopedia.</a:t>
            </a:r>
            <a:endParaRPr lang="en-US" sz="2800" smtClean="0"/>
          </a:p>
        </p:txBody>
      </p:sp>
      <p:grpSp>
        <p:nvGrpSpPr>
          <p:cNvPr id="41987" name="Group 3"/>
          <p:cNvGrpSpPr>
            <a:grpSpLocks/>
          </p:cNvGrpSpPr>
          <p:nvPr/>
        </p:nvGrpSpPr>
        <p:grpSpPr bwMode="auto">
          <a:xfrm>
            <a:off x="3657600" y="1143000"/>
            <a:ext cx="3962400" cy="5257800"/>
            <a:chOff x="2880" y="816"/>
            <a:chExt cx="2496" cy="3312"/>
          </a:xfrm>
        </p:grpSpPr>
        <p:sp>
          <p:nvSpPr>
            <p:cNvPr id="41989" name="AutoShape 4"/>
            <p:cNvSpPr>
              <a:spLocks noChangeArrowheads="1"/>
            </p:cNvSpPr>
            <p:nvPr/>
          </p:nvSpPr>
          <p:spPr bwMode="auto">
            <a:xfrm>
              <a:off x="2880" y="816"/>
              <a:ext cx="1296" cy="864"/>
            </a:xfrm>
            <a:prstGeom prst="flowChartDecision">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Did you</a:t>
              </a:r>
            </a:p>
            <a:p>
              <a:pPr algn="ctr"/>
              <a:r>
                <a:rPr lang="en-US">
                  <a:solidFill>
                    <a:srgbClr val="000000"/>
                  </a:solidFill>
                </a:rPr>
                <a:t>think of </a:t>
              </a:r>
            </a:p>
            <a:p>
              <a:pPr algn="ctr"/>
              <a:r>
                <a:rPr lang="en-US">
                  <a:solidFill>
                    <a:srgbClr val="000000"/>
                  </a:solidFill>
                </a:rPr>
                <a:t>it?</a:t>
              </a:r>
            </a:p>
          </p:txBody>
        </p:sp>
        <p:sp>
          <p:nvSpPr>
            <p:cNvPr id="41990" name="AutoShape 5"/>
            <p:cNvSpPr>
              <a:spLocks noChangeArrowheads="1"/>
            </p:cNvSpPr>
            <p:nvPr/>
          </p:nvSpPr>
          <p:spPr bwMode="auto">
            <a:xfrm>
              <a:off x="3312" y="1707"/>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No.</a:t>
              </a:r>
            </a:p>
          </p:txBody>
        </p:sp>
        <p:sp>
          <p:nvSpPr>
            <p:cNvPr id="41991" name="AutoShape 6"/>
            <p:cNvSpPr>
              <a:spLocks noChangeArrowheads="1"/>
            </p:cNvSpPr>
            <p:nvPr/>
          </p:nvSpPr>
          <p:spPr bwMode="auto">
            <a:xfrm>
              <a:off x="4176" y="1131"/>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Yes.</a:t>
              </a:r>
            </a:p>
          </p:txBody>
        </p:sp>
        <p:sp>
          <p:nvSpPr>
            <p:cNvPr id="41992" name="AutoShape 7"/>
            <p:cNvSpPr>
              <a:spLocks noChangeArrowheads="1"/>
            </p:cNvSpPr>
            <p:nvPr/>
          </p:nvSpPr>
          <p:spPr bwMode="auto">
            <a:xfrm>
              <a:off x="2880" y="2400"/>
              <a:ext cx="1296" cy="864"/>
            </a:xfrm>
            <a:prstGeom prst="flowChartDecision">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Is it</a:t>
              </a:r>
            </a:p>
            <a:p>
              <a:pPr algn="ctr"/>
              <a:r>
                <a:rPr lang="en-US">
                  <a:solidFill>
                    <a:srgbClr val="000000"/>
                  </a:solidFill>
                </a:rPr>
                <a:t>common</a:t>
              </a:r>
            </a:p>
            <a:p>
              <a:pPr algn="ctr"/>
              <a:r>
                <a:rPr lang="en-US">
                  <a:solidFill>
                    <a:srgbClr val="000000"/>
                  </a:solidFill>
                </a:rPr>
                <a:t>knowledge?</a:t>
              </a:r>
            </a:p>
            <a:p>
              <a:pPr algn="ctr"/>
              <a:endParaRPr lang="en-US">
                <a:solidFill>
                  <a:srgbClr val="000000"/>
                </a:solidFill>
              </a:endParaRPr>
            </a:p>
          </p:txBody>
        </p:sp>
        <p:sp>
          <p:nvSpPr>
            <p:cNvPr id="41993" name="AutoShape 8"/>
            <p:cNvSpPr>
              <a:spLocks noChangeArrowheads="1"/>
            </p:cNvSpPr>
            <p:nvPr/>
          </p:nvSpPr>
          <p:spPr bwMode="auto">
            <a:xfrm>
              <a:off x="3312" y="3291"/>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No.</a:t>
              </a:r>
            </a:p>
          </p:txBody>
        </p:sp>
        <p:sp>
          <p:nvSpPr>
            <p:cNvPr id="41994" name="AutoShape 9"/>
            <p:cNvSpPr>
              <a:spLocks noChangeArrowheads="1"/>
            </p:cNvSpPr>
            <p:nvPr/>
          </p:nvSpPr>
          <p:spPr bwMode="auto">
            <a:xfrm>
              <a:off x="4176" y="2715"/>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Yes.</a:t>
              </a:r>
            </a:p>
          </p:txBody>
        </p:sp>
        <p:sp>
          <p:nvSpPr>
            <p:cNvPr id="41995" name="AutoShape 10"/>
            <p:cNvSpPr>
              <a:spLocks noChangeArrowheads="1"/>
            </p:cNvSpPr>
            <p:nvPr/>
          </p:nvSpPr>
          <p:spPr bwMode="auto">
            <a:xfrm>
              <a:off x="3024" y="3792"/>
              <a:ext cx="1008" cy="336"/>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Cite it.</a:t>
              </a:r>
            </a:p>
          </p:txBody>
        </p:sp>
        <p:sp>
          <p:nvSpPr>
            <p:cNvPr id="41996" name="AutoShape 11"/>
            <p:cNvSpPr>
              <a:spLocks noChangeArrowheads="1"/>
            </p:cNvSpPr>
            <p:nvPr/>
          </p:nvSpPr>
          <p:spPr bwMode="auto">
            <a:xfrm>
              <a:off x="4320" y="3778"/>
              <a:ext cx="1056" cy="336"/>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Do not cite it.</a:t>
              </a:r>
            </a:p>
          </p:txBody>
        </p:sp>
        <p:sp>
          <p:nvSpPr>
            <p:cNvPr id="41997" name="Line 12"/>
            <p:cNvSpPr>
              <a:spLocks noChangeShapeType="1"/>
            </p:cNvSpPr>
            <p:nvPr/>
          </p:nvSpPr>
          <p:spPr bwMode="auto">
            <a:xfrm>
              <a:off x="3518" y="1968"/>
              <a:ext cx="0" cy="3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8" name="Line 13"/>
            <p:cNvSpPr>
              <a:spLocks noChangeShapeType="1"/>
            </p:cNvSpPr>
            <p:nvPr/>
          </p:nvSpPr>
          <p:spPr bwMode="auto">
            <a:xfrm>
              <a:off x="3518" y="3552"/>
              <a:ext cx="0"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9" name="Freeform 14"/>
            <p:cNvSpPr>
              <a:spLocks/>
            </p:cNvSpPr>
            <p:nvPr/>
          </p:nvSpPr>
          <p:spPr bwMode="auto">
            <a:xfrm>
              <a:off x="4608" y="1243"/>
              <a:ext cx="288" cy="2501"/>
            </a:xfrm>
            <a:custGeom>
              <a:avLst/>
              <a:gdLst>
                <a:gd name="T0" fmla="*/ 0 w 288"/>
                <a:gd name="T1" fmla="*/ 5 h 2501"/>
                <a:gd name="T2" fmla="*/ 288 w 288"/>
                <a:gd name="T3" fmla="*/ 0 h 2501"/>
                <a:gd name="T4" fmla="*/ 288 w 288"/>
                <a:gd name="T5" fmla="*/ 2501 h 2501"/>
                <a:gd name="T6" fmla="*/ 0 60000 65536"/>
                <a:gd name="T7" fmla="*/ 0 60000 65536"/>
                <a:gd name="T8" fmla="*/ 0 60000 65536"/>
                <a:gd name="T9" fmla="*/ 0 w 288"/>
                <a:gd name="T10" fmla="*/ 0 h 2501"/>
                <a:gd name="T11" fmla="*/ 288 w 288"/>
                <a:gd name="T12" fmla="*/ 2501 h 2501"/>
              </a:gdLst>
              <a:ahLst/>
              <a:cxnLst>
                <a:cxn ang="T6">
                  <a:pos x="T0" y="T1"/>
                </a:cxn>
                <a:cxn ang="T7">
                  <a:pos x="T2" y="T3"/>
                </a:cxn>
                <a:cxn ang="T8">
                  <a:pos x="T4" y="T5"/>
                </a:cxn>
              </a:cxnLst>
              <a:rect l="T9" t="T10" r="T11" b="T12"/>
              <a:pathLst>
                <a:path w="288" h="2501">
                  <a:moveTo>
                    <a:pt x="0" y="5"/>
                  </a:moveTo>
                  <a:lnTo>
                    <a:pt x="288" y="0"/>
                  </a:lnTo>
                  <a:lnTo>
                    <a:pt x="288" y="2501"/>
                  </a:lnTo>
                </a:path>
              </a:pathLst>
            </a:custGeom>
            <a:noFill/>
            <a:ln w="57150" cmpd="sng">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00" name="Line 15"/>
            <p:cNvSpPr>
              <a:spLocks noChangeShapeType="1"/>
            </p:cNvSpPr>
            <p:nvPr/>
          </p:nvSpPr>
          <p:spPr bwMode="auto">
            <a:xfrm>
              <a:off x="4608" y="2832"/>
              <a:ext cx="2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988" name="AutoShape 16">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Jack’s Situation</a:t>
            </a:r>
          </a:p>
        </p:txBody>
      </p:sp>
      <p:sp>
        <p:nvSpPr>
          <p:cNvPr id="7171" name="Rectangle 3"/>
          <p:cNvSpPr>
            <a:spLocks noGrp="1" noChangeArrowheads="1"/>
          </p:cNvSpPr>
          <p:nvPr>
            <p:ph type="body" idx="1"/>
          </p:nvPr>
        </p:nvSpPr>
        <p:spPr>
          <a:xfrm>
            <a:off x="457200" y="1316038"/>
            <a:ext cx="8229600" cy="4246562"/>
          </a:xfrm>
        </p:spPr>
        <p:txBody>
          <a:bodyPr/>
          <a:lstStyle/>
          <a:p>
            <a:pPr eaLnBrk="1" hangingPunct="1">
              <a:lnSpc>
                <a:spcPct val="90000"/>
              </a:lnSpc>
              <a:buFont typeface="Wingdings" pitchFamily="2" charset="2"/>
              <a:buNone/>
              <a:defRPr/>
            </a:pPr>
            <a:r>
              <a:rPr lang="en-US" sz="2800" dirty="0" smtClean="0"/>
              <a:t>Jack has an English paper due tomorrow.  He read the book and paid attention during class, but he has no idea what to write about.</a:t>
            </a:r>
          </a:p>
          <a:p>
            <a:pPr eaLnBrk="1" hangingPunct="1">
              <a:lnSpc>
                <a:spcPct val="90000"/>
              </a:lnSpc>
              <a:buFont typeface="Wingdings" pitchFamily="2" charset="2"/>
              <a:buNone/>
              <a:defRPr/>
            </a:pPr>
            <a:r>
              <a:rPr lang="en-US" sz="2800" dirty="0" smtClean="0"/>
              <a:t>Jack browses a few articles he finds using </a:t>
            </a:r>
            <a:r>
              <a:rPr lang="en-US" sz="2800" dirty="0" err="1" smtClean="0"/>
              <a:t>NetTrekker</a:t>
            </a:r>
            <a:r>
              <a:rPr lang="en-US" sz="2800" dirty="0" smtClean="0"/>
              <a:t> “just to get some ideas about topics for his paper.”</a:t>
            </a:r>
          </a:p>
          <a:p>
            <a:pPr eaLnBrk="1" hangingPunct="1">
              <a:lnSpc>
                <a:spcPct val="90000"/>
              </a:lnSpc>
              <a:buFont typeface="Wingdings" pitchFamily="2" charset="2"/>
              <a:buNone/>
              <a:defRPr/>
            </a:pPr>
            <a:r>
              <a:rPr lang="en-US" sz="2800" dirty="0" smtClean="0"/>
              <a:t>He finds a great idea and begins writing his paper using the topic he found.  He is very careful to avoid copying any text or words from the Internet article he found.</a:t>
            </a:r>
          </a:p>
        </p:txBody>
      </p:sp>
      <p:sp>
        <p:nvSpPr>
          <p:cNvPr id="6148" name="Text Box 5"/>
          <p:cNvSpPr txBox="1">
            <a:spLocks noChangeArrowheads="1"/>
          </p:cNvSpPr>
          <p:nvPr/>
        </p:nvSpPr>
        <p:spPr bwMode="auto">
          <a:xfrm>
            <a:off x="488950" y="5759450"/>
            <a:ext cx="438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3600" i="1">
                <a:solidFill>
                  <a:srgbClr val="FFFF99"/>
                </a:solidFill>
              </a:rPr>
              <a:t>Is this plagiarism?</a:t>
            </a:r>
          </a:p>
        </p:txBody>
      </p:sp>
      <p:sp>
        <p:nvSpPr>
          <p:cNvPr id="6149" name="AutoShape 6">
            <a:hlinkClick r:id="rId2" action="ppaction://hlinksldjump" highlightClick="1"/>
          </p:cNvPr>
          <p:cNvSpPr>
            <a:spLocks noChangeArrowheads="1"/>
          </p:cNvSpPr>
          <p:nvPr/>
        </p:nvSpPr>
        <p:spPr bwMode="auto">
          <a:xfrm>
            <a:off x="5029200" y="5943600"/>
            <a:ext cx="1295400" cy="685800"/>
          </a:xfrm>
          <a:prstGeom prst="actionButtonBlank">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solidFill>
                  <a:srgbClr val="000000"/>
                </a:solidFill>
              </a:rPr>
              <a:t>Yes</a:t>
            </a:r>
          </a:p>
        </p:txBody>
      </p:sp>
      <p:sp>
        <p:nvSpPr>
          <p:cNvPr id="6150" name="AutoShape 8">
            <a:hlinkClick r:id="rId3" action="ppaction://hlinksldjump" highlightClick="1"/>
          </p:cNvPr>
          <p:cNvSpPr>
            <a:spLocks noChangeArrowheads="1"/>
          </p:cNvSpPr>
          <p:nvPr/>
        </p:nvSpPr>
        <p:spPr bwMode="auto">
          <a:xfrm>
            <a:off x="6705600" y="5943600"/>
            <a:ext cx="1371600" cy="685800"/>
          </a:xfrm>
          <a:prstGeom prst="actionButtonBlank">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solidFill>
                  <a:srgbClr val="000000"/>
                </a:solidFill>
              </a:rPr>
              <a:t>No</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04800" y="277813"/>
            <a:ext cx="8610600" cy="6046787"/>
          </a:xfrm>
        </p:spPr>
        <p:txBody>
          <a:bodyPr/>
          <a:lstStyle/>
          <a:p>
            <a:pPr eaLnBrk="1" hangingPunct="1">
              <a:defRPr/>
            </a:pPr>
            <a:r>
              <a:rPr lang="en-US" sz="3600" smtClean="0"/>
              <a:t>So, you don’t need to cite a fact, </a:t>
            </a:r>
            <a:br>
              <a:rPr lang="en-US" sz="3600" smtClean="0"/>
            </a:br>
            <a:r>
              <a:rPr lang="en-US" sz="1600" smtClean="0"/>
              <a:t/>
            </a:r>
            <a:br>
              <a:rPr lang="en-US" sz="1600" smtClean="0"/>
            </a:br>
            <a:r>
              <a:rPr lang="en-US" sz="1600" smtClean="0"/>
              <a:t> </a:t>
            </a:r>
            <a:br>
              <a:rPr lang="en-US" sz="1600" smtClean="0"/>
            </a:br>
            <a:r>
              <a:rPr lang="en-US" sz="1600" smtClean="0"/>
              <a:t/>
            </a:r>
            <a:br>
              <a:rPr lang="en-US" sz="1600" smtClean="0"/>
            </a:br>
            <a:r>
              <a:rPr lang="en-US" sz="1600" smtClean="0"/>
              <a:t/>
            </a:r>
            <a:br>
              <a:rPr lang="en-US" sz="1600" smtClean="0"/>
            </a:br>
            <a:r>
              <a:rPr lang="en-US" sz="3600" smtClean="0"/>
              <a:t>but you must cite the source of opinions and ideas that are not your own.</a:t>
            </a:r>
            <a:br>
              <a:rPr lang="en-US" sz="3600" smtClean="0"/>
            </a:br>
            <a:r>
              <a:rPr lang="en-US" sz="1800" i="1" smtClean="0"/>
              <a:t> </a:t>
            </a:r>
            <a:br>
              <a:rPr lang="en-US" sz="1800" i="1" smtClean="0"/>
            </a:br>
            <a:r>
              <a:rPr lang="en-US" sz="1800" smtClean="0"/>
              <a:t> </a:t>
            </a:r>
            <a:br>
              <a:rPr lang="en-US" sz="1800" smtClean="0"/>
            </a:br>
            <a:r>
              <a:rPr lang="en-US" sz="1800" smtClean="0"/>
              <a:t/>
            </a:r>
            <a:br>
              <a:rPr lang="en-US" sz="1800" smtClean="0"/>
            </a:br>
            <a:r>
              <a:rPr lang="en-US" sz="1800" smtClean="0"/>
              <a:t/>
            </a:r>
            <a:br>
              <a:rPr lang="en-US" sz="1800" smtClean="0"/>
            </a:br>
            <a:r>
              <a:rPr lang="en-US" sz="1800" smtClean="0"/>
              <a:t/>
            </a:r>
            <a:br>
              <a:rPr lang="en-US" sz="1800" smtClean="0"/>
            </a:br>
            <a:r>
              <a:rPr lang="en-US" sz="3200" smtClean="0"/>
              <a:t>And, you must cite any time you use the exact words of the source—even if the words are presenting common knowledge.</a:t>
            </a:r>
            <a:br>
              <a:rPr lang="en-US" sz="3200" smtClean="0"/>
            </a:br>
            <a:r>
              <a:rPr lang="en-US" sz="4000" smtClean="0"/>
              <a:t> </a:t>
            </a:r>
          </a:p>
        </p:txBody>
      </p:sp>
      <p:sp>
        <p:nvSpPr>
          <p:cNvPr id="43011" name="AutoShape 3">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304800" y="277813"/>
            <a:ext cx="8610600" cy="6046787"/>
          </a:xfrm>
        </p:spPr>
        <p:txBody>
          <a:bodyPr/>
          <a:lstStyle/>
          <a:p>
            <a:pPr eaLnBrk="1" hangingPunct="1">
              <a:defRPr/>
            </a:pPr>
            <a:r>
              <a:rPr lang="en-US" sz="3600" smtClean="0"/>
              <a:t>So, you don’t need to cite a fact, </a:t>
            </a:r>
            <a:br>
              <a:rPr lang="en-US" sz="3600" smtClean="0"/>
            </a:br>
            <a:r>
              <a:rPr lang="en-US" sz="1600" smtClean="0"/>
              <a:t>for example: Ayn Rand wrote </a:t>
            </a:r>
            <a:r>
              <a:rPr lang="en-US" sz="1600" i="1" smtClean="0"/>
              <a:t>Anthem</a:t>
            </a:r>
            <a:r>
              <a:rPr lang="en-US" sz="1600" smtClean="0"/>
              <a:t>.</a:t>
            </a:r>
            <a:br>
              <a:rPr lang="en-US" sz="1600" smtClean="0"/>
            </a:br>
            <a:r>
              <a:rPr lang="en-US" sz="1600" smtClean="0"/>
              <a:t>OR </a:t>
            </a:r>
            <a:br>
              <a:rPr lang="en-US" sz="1600" smtClean="0"/>
            </a:br>
            <a:r>
              <a:rPr lang="en-US" sz="1600" smtClean="0"/>
              <a:t>Ayn Rand was born in 1905.</a:t>
            </a:r>
            <a:br>
              <a:rPr lang="en-US" sz="1600" smtClean="0"/>
            </a:br>
            <a:r>
              <a:rPr lang="en-US" sz="1600" smtClean="0"/>
              <a:t/>
            </a:r>
            <a:br>
              <a:rPr lang="en-US" sz="1600" smtClean="0"/>
            </a:br>
            <a:r>
              <a:rPr lang="en-US" sz="3600" smtClean="0"/>
              <a:t>but you must cite the source of opinions and ideas that are not your own.</a:t>
            </a:r>
            <a:br>
              <a:rPr lang="en-US" sz="3600" smtClean="0"/>
            </a:br>
            <a:r>
              <a:rPr lang="en-US" sz="1800" smtClean="0"/>
              <a:t>for example: Dorothy Gale believed that </a:t>
            </a:r>
            <a:r>
              <a:rPr lang="en-US" sz="1800" i="1" smtClean="0"/>
              <a:t>Anthem </a:t>
            </a:r>
            <a:r>
              <a:rPr lang="en-US" sz="1800" smtClean="0"/>
              <a:t>is an inspiring story (75).</a:t>
            </a:r>
            <a:r>
              <a:rPr lang="en-US" sz="1800" i="1" smtClean="0"/>
              <a:t> </a:t>
            </a:r>
            <a:br>
              <a:rPr lang="en-US" sz="1800" i="1" smtClean="0"/>
            </a:br>
            <a:r>
              <a:rPr lang="en-US" sz="1800" smtClean="0"/>
              <a:t>OR </a:t>
            </a:r>
            <a:br>
              <a:rPr lang="en-US" sz="1800" smtClean="0"/>
            </a:br>
            <a:r>
              <a:rPr lang="en-US" sz="1800" smtClean="0"/>
              <a:t>According to Joe Smith, Equality 7-2521 represents the human spirit (15)</a:t>
            </a:r>
            <a:r>
              <a:rPr lang="en-US" sz="1800" i="1" smtClean="0"/>
              <a:t>.</a:t>
            </a:r>
            <a:r>
              <a:rPr lang="en-US" sz="1800" smtClean="0"/>
              <a:t/>
            </a:r>
            <a:br>
              <a:rPr lang="en-US" sz="1800" smtClean="0"/>
            </a:br>
            <a:r>
              <a:rPr lang="en-US" sz="1800" smtClean="0"/>
              <a:t/>
            </a:r>
            <a:br>
              <a:rPr lang="en-US" sz="1800" smtClean="0"/>
            </a:br>
            <a:r>
              <a:rPr lang="en-US" sz="1800" smtClean="0"/>
              <a:t/>
            </a:r>
            <a:br>
              <a:rPr lang="en-US" sz="1800" smtClean="0"/>
            </a:br>
            <a:r>
              <a:rPr lang="en-US" sz="3200" smtClean="0"/>
              <a:t>And, you must cite any time you use the exact words of the source—even if the words are presenting common knowledge.</a:t>
            </a:r>
            <a:br>
              <a:rPr lang="en-US" sz="3200" smtClean="0"/>
            </a:br>
            <a:r>
              <a:rPr lang="en-US" sz="1800" smtClean="0"/>
              <a:t>You must always cite the source of ANY direct quotation.</a:t>
            </a:r>
            <a:r>
              <a:rPr lang="en-US" sz="4000" smtClean="0"/>
              <a:t> </a:t>
            </a:r>
          </a:p>
        </p:txBody>
      </p:sp>
      <p:sp>
        <p:nvSpPr>
          <p:cNvPr id="44035" name="AutoShape 3">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8600" y="2819400"/>
            <a:ext cx="3276600" cy="1139825"/>
          </a:xfrm>
        </p:spPr>
        <p:txBody>
          <a:bodyPr/>
          <a:lstStyle/>
          <a:p>
            <a:pPr algn="l" eaLnBrk="1" hangingPunct="1">
              <a:defRPr/>
            </a:pPr>
            <a:r>
              <a:rPr lang="en-US" sz="4800" smtClean="0"/>
              <a:t>Take one more look at this chart!</a:t>
            </a:r>
            <a:r>
              <a:rPr lang="en-US" sz="3200" smtClean="0"/>
              <a:t> </a:t>
            </a:r>
            <a:br>
              <a:rPr lang="en-US" sz="3200" smtClean="0"/>
            </a:br>
            <a:r>
              <a:rPr lang="en-US" sz="3200" smtClean="0"/>
              <a:t/>
            </a:r>
            <a:br>
              <a:rPr lang="en-US" sz="3200" smtClean="0"/>
            </a:br>
            <a:r>
              <a:rPr lang="en-US" sz="3200" smtClean="0"/>
              <a:t>If the idea and the words are yours, you do not need to cite.</a:t>
            </a:r>
            <a:endParaRPr lang="en-US" sz="3600" smtClean="0"/>
          </a:p>
        </p:txBody>
      </p:sp>
      <p:grpSp>
        <p:nvGrpSpPr>
          <p:cNvPr id="45059" name="Group 3"/>
          <p:cNvGrpSpPr>
            <a:grpSpLocks/>
          </p:cNvGrpSpPr>
          <p:nvPr/>
        </p:nvGrpSpPr>
        <p:grpSpPr bwMode="auto">
          <a:xfrm>
            <a:off x="3657600" y="1143000"/>
            <a:ext cx="3962400" cy="5257800"/>
            <a:chOff x="2880" y="816"/>
            <a:chExt cx="2496" cy="3312"/>
          </a:xfrm>
        </p:grpSpPr>
        <p:sp>
          <p:nvSpPr>
            <p:cNvPr id="45061" name="AutoShape 4"/>
            <p:cNvSpPr>
              <a:spLocks noChangeArrowheads="1"/>
            </p:cNvSpPr>
            <p:nvPr/>
          </p:nvSpPr>
          <p:spPr bwMode="auto">
            <a:xfrm>
              <a:off x="2880" y="816"/>
              <a:ext cx="1296" cy="864"/>
            </a:xfrm>
            <a:prstGeom prst="flowChartDecision">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Did you</a:t>
              </a:r>
            </a:p>
            <a:p>
              <a:pPr algn="ctr"/>
              <a:r>
                <a:rPr lang="en-US">
                  <a:solidFill>
                    <a:srgbClr val="000000"/>
                  </a:solidFill>
                </a:rPr>
                <a:t>think of </a:t>
              </a:r>
            </a:p>
            <a:p>
              <a:pPr algn="ctr"/>
              <a:r>
                <a:rPr lang="en-US">
                  <a:solidFill>
                    <a:srgbClr val="000000"/>
                  </a:solidFill>
                </a:rPr>
                <a:t>it?</a:t>
              </a:r>
            </a:p>
          </p:txBody>
        </p:sp>
        <p:sp>
          <p:nvSpPr>
            <p:cNvPr id="45062" name="AutoShape 5"/>
            <p:cNvSpPr>
              <a:spLocks noChangeArrowheads="1"/>
            </p:cNvSpPr>
            <p:nvPr/>
          </p:nvSpPr>
          <p:spPr bwMode="auto">
            <a:xfrm>
              <a:off x="3312" y="1707"/>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No.</a:t>
              </a:r>
            </a:p>
          </p:txBody>
        </p:sp>
        <p:sp>
          <p:nvSpPr>
            <p:cNvPr id="45063" name="AutoShape 6"/>
            <p:cNvSpPr>
              <a:spLocks noChangeArrowheads="1"/>
            </p:cNvSpPr>
            <p:nvPr/>
          </p:nvSpPr>
          <p:spPr bwMode="auto">
            <a:xfrm>
              <a:off x="4176" y="1131"/>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Yes.</a:t>
              </a:r>
            </a:p>
          </p:txBody>
        </p:sp>
        <p:sp>
          <p:nvSpPr>
            <p:cNvPr id="45064" name="AutoShape 7"/>
            <p:cNvSpPr>
              <a:spLocks noChangeArrowheads="1"/>
            </p:cNvSpPr>
            <p:nvPr/>
          </p:nvSpPr>
          <p:spPr bwMode="auto">
            <a:xfrm>
              <a:off x="2880" y="2400"/>
              <a:ext cx="1296" cy="864"/>
            </a:xfrm>
            <a:prstGeom prst="flowChartDecision">
              <a:avLst/>
            </a:prstGeom>
            <a:solidFill>
              <a:srgbClr val="FFFF99"/>
            </a:solidFill>
            <a:ln w="9525">
              <a:solidFill>
                <a:schemeClr val="tx1"/>
              </a:solidFill>
              <a:miter lim="800000"/>
              <a:headEnd/>
              <a:tailEnd/>
            </a:ln>
          </p:spPr>
          <p:txBody>
            <a:bodyPr wrap="none" anchor="ctr"/>
            <a:lstStyle/>
            <a:p>
              <a:pPr algn="ctr"/>
              <a:r>
                <a:rPr lang="en-US">
                  <a:solidFill>
                    <a:srgbClr val="000000"/>
                  </a:solidFill>
                </a:rPr>
                <a:t>Is it</a:t>
              </a:r>
            </a:p>
            <a:p>
              <a:pPr algn="ctr"/>
              <a:r>
                <a:rPr lang="en-US">
                  <a:solidFill>
                    <a:srgbClr val="000000"/>
                  </a:solidFill>
                </a:rPr>
                <a:t>common</a:t>
              </a:r>
            </a:p>
            <a:p>
              <a:pPr algn="ctr"/>
              <a:r>
                <a:rPr lang="en-US">
                  <a:solidFill>
                    <a:srgbClr val="000000"/>
                  </a:solidFill>
                </a:rPr>
                <a:t>knowledge?</a:t>
              </a:r>
            </a:p>
            <a:p>
              <a:pPr algn="ctr"/>
              <a:endParaRPr lang="en-US">
                <a:solidFill>
                  <a:srgbClr val="000000"/>
                </a:solidFill>
              </a:endParaRPr>
            </a:p>
          </p:txBody>
        </p:sp>
        <p:sp>
          <p:nvSpPr>
            <p:cNvPr id="45065" name="AutoShape 8"/>
            <p:cNvSpPr>
              <a:spLocks noChangeArrowheads="1"/>
            </p:cNvSpPr>
            <p:nvPr/>
          </p:nvSpPr>
          <p:spPr bwMode="auto">
            <a:xfrm>
              <a:off x="3312" y="3291"/>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No.</a:t>
              </a:r>
            </a:p>
          </p:txBody>
        </p:sp>
        <p:sp>
          <p:nvSpPr>
            <p:cNvPr id="45066" name="AutoShape 9"/>
            <p:cNvSpPr>
              <a:spLocks noChangeArrowheads="1"/>
            </p:cNvSpPr>
            <p:nvPr/>
          </p:nvSpPr>
          <p:spPr bwMode="auto">
            <a:xfrm>
              <a:off x="4176" y="2715"/>
              <a:ext cx="432" cy="240"/>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Yes.</a:t>
              </a:r>
            </a:p>
          </p:txBody>
        </p:sp>
        <p:sp>
          <p:nvSpPr>
            <p:cNvPr id="45067" name="AutoShape 10"/>
            <p:cNvSpPr>
              <a:spLocks noChangeArrowheads="1"/>
            </p:cNvSpPr>
            <p:nvPr/>
          </p:nvSpPr>
          <p:spPr bwMode="auto">
            <a:xfrm>
              <a:off x="3024" y="3792"/>
              <a:ext cx="1008" cy="336"/>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Cite it.</a:t>
              </a:r>
            </a:p>
          </p:txBody>
        </p:sp>
        <p:sp>
          <p:nvSpPr>
            <p:cNvPr id="45068" name="AutoShape 11"/>
            <p:cNvSpPr>
              <a:spLocks noChangeArrowheads="1"/>
            </p:cNvSpPr>
            <p:nvPr/>
          </p:nvSpPr>
          <p:spPr bwMode="auto">
            <a:xfrm>
              <a:off x="4320" y="3778"/>
              <a:ext cx="1056" cy="336"/>
            </a:xfrm>
            <a:prstGeom prst="flowChartTerminator">
              <a:avLst/>
            </a:prstGeom>
            <a:solidFill>
              <a:schemeClr val="hlink"/>
            </a:solidFill>
            <a:ln w="9525">
              <a:solidFill>
                <a:schemeClr val="tx1"/>
              </a:solidFill>
              <a:miter lim="800000"/>
              <a:headEnd/>
              <a:tailEnd/>
            </a:ln>
          </p:spPr>
          <p:txBody>
            <a:bodyPr wrap="none" anchor="ctr"/>
            <a:lstStyle/>
            <a:p>
              <a:pPr algn="ctr"/>
              <a:r>
                <a:rPr lang="en-US">
                  <a:solidFill>
                    <a:srgbClr val="000000"/>
                  </a:solidFill>
                </a:rPr>
                <a:t>Do not cite it.</a:t>
              </a:r>
            </a:p>
          </p:txBody>
        </p:sp>
        <p:sp>
          <p:nvSpPr>
            <p:cNvPr id="45069" name="Line 12"/>
            <p:cNvSpPr>
              <a:spLocks noChangeShapeType="1"/>
            </p:cNvSpPr>
            <p:nvPr/>
          </p:nvSpPr>
          <p:spPr bwMode="auto">
            <a:xfrm>
              <a:off x="3518" y="1968"/>
              <a:ext cx="0" cy="3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0" name="Line 13"/>
            <p:cNvSpPr>
              <a:spLocks noChangeShapeType="1"/>
            </p:cNvSpPr>
            <p:nvPr/>
          </p:nvSpPr>
          <p:spPr bwMode="auto">
            <a:xfrm>
              <a:off x="3518" y="3552"/>
              <a:ext cx="0"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1" name="Freeform 14"/>
            <p:cNvSpPr>
              <a:spLocks/>
            </p:cNvSpPr>
            <p:nvPr/>
          </p:nvSpPr>
          <p:spPr bwMode="auto">
            <a:xfrm>
              <a:off x="4608" y="1243"/>
              <a:ext cx="288" cy="2501"/>
            </a:xfrm>
            <a:custGeom>
              <a:avLst/>
              <a:gdLst>
                <a:gd name="T0" fmla="*/ 0 w 288"/>
                <a:gd name="T1" fmla="*/ 5 h 2501"/>
                <a:gd name="T2" fmla="*/ 288 w 288"/>
                <a:gd name="T3" fmla="*/ 0 h 2501"/>
                <a:gd name="T4" fmla="*/ 288 w 288"/>
                <a:gd name="T5" fmla="*/ 2501 h 2501"/>
                <a:gd name="T6" fmla="*/ 0 60000 65536"/>
                <a:gd name="T7" fmla="*/ 0 60000 65536"/>
                <a:gd name="T8" fmla="*/ 0 60000 65536"/>
                <a:gd name="T9" fmla="*/ 0 w 288"/>
                <a:gd name="T10" fmla="*/ 0 h 2501"/>
                <a:gd name="T11" fmla="*/ 288 w 288"/>
                <a:gd name="T12" fmla="*/ 2501 h 2501"/>
              </a:gdLst>
              <a:ahLst/>
              <a:cxnLst>
                <a:cxn ang="T6">
                  <a:pos x="T0" y="T1"/>
                </a:cxn>
                <a:cxn ang="T7">
                  <a:pos x="T2" y="T3"/>
                </a:cxn>
                <a:cxn ang="T8">
                  <a:pos x="T4" y="T5"/>
                </a:cxn>
              </a:cxnLst>
              <a:rect l="T9" t="T10" r="T11" b="T12"/>
              <a:pathLst>
                <a:path w="288" h="2501">
                  <a:moveTo>
                    <a:pt x="0" y="5"/>
                  </a:moveTo>
                  <a:lnTo>
                    <a:pt x="288" y="0"/>
                  </a:lnTo>
                  <a:lnTo>
                    <a:pt x="288" y="2501"/>
                  </a:lnTo>
                </a:path>
              </a:pathLst>
            </a:custGeom>
            <a:noFill/>
            <a:ln w="57150" cmpd="sng">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72" name="Line 15"/>
            <p:cNvSpPr>
              <a:spLocks noChangeShapeType="1"/>
            </p:cNvSpPr>
            <p:nvPr/>
          </p:nvSpPr>
          <p:spPr bwMode="auto">
            <a:xfrm>
              <a:off x="4608" y="2832"/>
              <a:ext cx="2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60" name="AutoShape 16">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898775"/>
            <a:ext cx="8229600" cy="1139825"/>
          </a:xfrm>
        </p:spPr>
        <p:txBody>
          <a:bodyPr/>
          <a:lstStyle/>
          <a:p>
            <a:pPr eaLnBrk="1" hangingPunct="1">
              <a:defRPr/>
            </a:pPr>
            <a:r>
              <a:rPr lang="en-US" sz="4000" smtClean="0">
                <a:solidFill>
                  <a:srgbClr val="003300"/>
                </a:solidFill>
              </a:rPr>
              <a:t>So, let’s check to see that you understand when you need to cite the source and when you don’t…</a:t>
            </a:r>
            <a:br>
              <a:rPr lang="en-US" sz="4000" smtClean="0">
                <a:solidFill>
                  <a:srgbClr val="003300"/>
                </a:solidFill>
              </a:rPr>
            </a:br>
            <a:r>
              <a:rPr lang="en-US" sz="4000" smtClean="0">
                <a:solidFill>
                  <a:srgbClr val="003300"/>
                </a:solidFill>
              </a:rPr>
              <a:t/>
            </a:r>
            <a:br>
              <a:rPr lang="en-US" sz="4000" smtClean="0">
                <a:solidFill>
                  <a:srgbClr val="003300"/>
                </a:solidFill>
              </a:rPr>
            </a:br>
            <a:r>
              <a:rPr lang="en-US" sz="4000" smtClean="0">
                <a:solidFill>
                  <a:srgbClr val="003300"/>
                </a:solidFill>
              </a:rPr>
              <a:t>Answer the following questions and choose the correct answer.</a:t>
            </a:r>
            <a:br>
              <a:rPr lang="en-US" sz="4000" smtClean="0">
                <a:solidFill>
                  <a:srgbClr val="003300"/>
                </a:solidFill>
              </a:rPr>
            </a:br>
            <a:endParaRPr lang="en-US" sz="4000" smtClean="0">
              <a:solidFill>
                <a:srgbClr val="003300"/>
              </a:solidFill>
            </a:endParaRPr>
          </a:p>
        </p:txBody>
      </p:sp>
      <p:sp>
        <p:nvSpPr>
          <p:cNvPr id="46083" name="AutoShape 5">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304800" y="533400"/>
            <a:ext cx="8686800" cy="3352800"/>
          </a:xfrm>
        </p:spPr>
        <p:txBody>
          <a:bodyPr/>
          <a:lstStyle/>
          <a:p>
            <a:pPr marL="0" indent="1588" eaLnBrk="1" hangingPunct="1">
              <a:lnSpc>
                <a:spcPct val="90000"/>
              </a:lnSpc>
              <a:buFont typeface="Wingdings" pitchFamily="2" charset="2"/>
              <a:buNone/>
              <a:defRPr/>
            </a:pPr>
            <a:r>
              <a:rPr lang="en-US" sz="2400" smtClean="0">
                <a:effectLst/>
              </a:rPr>
              <a:t>Test Case #1</a:t>
            </a:r>
          </a:p>
          <a:p>
            <a:pPr marL="0" indent="1588" eaLnBrk="1" hangingPunct="1">
              <a:lnSpc>
                <a:spcPct val="90000"/>
              </a:lnSpc>
              <a:buFont typeface="Wingdings" pitchFamily="2" charset="2"/>
              <a:buNone/>
              <a:defRPr/>
            </a:pPr>
            <a:endParaRPr lang="en-US" sz="1200" smtClean="0">
              <a:effectLst/>
            </a:endParaRPr>
          </a:p>
          <a:p>
            <a:pPr marL="0" indent="1588" eaLnBrk="1" hangingPunct="1">
              <a:lnSpc>
                <a:spcPct val="90000"/>
              </a:lnSpc>
              <a:buFont typeface="Wingdings" pitchFamily="2" charset="2"/>
              <a:buNone/>
              <a:defRPr/>
            </a:pPr>
            <a:r>
              <a:rPr lang="en-US" sz="2400" smtClean="0">
                <a:effectLst>
                  <a:outerShdw blurRad="38100" dist="38100" dir="2700000" algn="tl">
                    <a:srgbClr val="FFFFFF"/>
                  </a:outerShdw>
                </a:effectLst>
              </a:rPr>
              <a:t>Jack isn’t sure if he needs to cite the source of the information below.  He found the fact online. </a:t>
            </a:r>
            <a:endParaRPr lang="en-US" sz="1600" smtClean="0">
              <a:effectLst>
                <a:outerShdw blurRad="38100" dist="38100" dir="2700000" algn="tl">
                  <a:srgbClr val="FFFFFF"/>
                </a:outerShdw>
              </a:effectLst>
            </a:endParaRPr>
          </a:p>
          <a:p>
            <a:pPr marL="0" indent="1588" eaLnBrk="1" hangingPunct="1">
              <a:lnSpc>
                <a:spcPct val="90000"/>
              </a:lnSpc>
              <a:buFont typeface="Wingdings" pitchFamily="2" charset="2"/>
              <a:buNone/>
              <a:defRPr/>
            </a:pPr>
            <a:r>
              <a:rPr lang="en-US" sz="1600" smtClean="0">
                <a:effectLst>
                  <a:outerShdw blurRad="38100" dist="38100" dir="2700000" algn="tl">
                    <a:srgbClr val="FFFFFF"/>
                  </a:outerShdw>
                </a:effectLst>
              </a:rPr>
              <a:t> </a:t>
            </a:r>
          </a:p>
          <a:p>
            <a:pPr marL="0" indent="1588" eaLnBrk="1" hangingPunct="1">
              <a:lnSpc>
                <a:spcPct val="90000"/>
              </a:lnSpc>
              <a:buFont typeface="Wingdings" pitchFamily="2" charset="2"/>
              <a:buNone/>
              <a:defRPr/>
            </a:pPr>
            <a:r>
              <a:rPr lang="en-US" sz="2400" smtClean="0">
                <a:effectLst>
                  <a:outerShdw blurRad="38100" dist="38100" dir="2700000" algn="tl">
                    <a:srgbClr val="FFFFFF"/>
                  </a:outerShdw>
                </a:effectLst>
              </a:rPr>
              <a:t>“Abraham Lincoln was our 16</a:t>
            </a:r>
            <a:r>
              <a:rPr lang="en-US" sz="2400" baseline="30000" smtClean="0">
                <a:effectLst>
                  <a:outerShdw blurRad="38100" dist="38100" dir="2700000" algn="tl">
                    <a:srgbClr val="FFFFFF"/>
                  </a:outerShdw>
                </a:effectLst>
              </a:rPr>
              <a:t>th</a:t>
            </a:r>
            <a:r>
              <a:rPr lang="en-US" sz="2400" smtClean="0">
                <a:effectLst>
                  <a:outerShdw blurRad="38100" dist="38100" dir="2700000" algn="tl">
                    <a:srgbClr val="FFFFFF"/>
                  </a:outerShdw>
                </a:effectLst>
              </a:rPr>
              <a:t> president.” </a:t>
            </a:r>
            <a:endParaRPr lang="en-US" sz="1200" smtClean="0">
              <a:effectLst>
                <a:outerShdw blurRad="38100" dist="38100" dir="2700000" algn="tl">
                  <a:srgbClr val="FFFFFF"/>
                </a:outerShdw>
              </a:effectLst>
            </a:endParaRPr>
          </a:p>
          <a:p>
            <a:pPr marL="0" indent="1588" eaLnBrk="1" hangingPunct="1">
              <a:lnSpc>
                <a:spcPct val="90000"/>
              </a:lnSpc>
              <a:buFont typeface="Wingdings" pitchFamily="2" charset="2"/>
              <a:buNone/>
              <a:defRPr/>
            </a:pPr>
            <a:endParaRPr lang="en-US" sz="1200" smtClean="0">
              <a:effectLst>
                <a:outerShdw blurRad="38100" dist="38100" dir="2700000" algn="tl">
                  <a:srgbClr val="FFFFFF"/>
                </a:outerShdw>
              </a:effectLst>
            </a:endParaRPr>
          </a:p>
          <a:p>
            <a:pPr marL="0" indent="1588" eaLnBrk="1" hangingPunct="1">
              <a:lnSpc>
                <a:spcPct val="90000"/>
              </a:lnSpc>
              <a:buFont typeface="Wingdings" pitchFamily="2" charset="2"/>
              <a:buNone/>
              <a:defRPr/>
            </a:pPr>
            <a:r>
              <a:rPr lang="en-US" sz="2400" smtClean="0">
                <a:effectLst>
                  <a:outerShdw blurRad="38100" dist="38100" dir="2700000" algn="tl">
                    <a:srgbClr val="FFFFFF"/>
                  </a:outerShdw>
                </a:effectLst>
              </a:rPr>
              <a:t>What do you think?  What should Jack do?  Pick one of the answers below.</a:t>
            </a:r>
          </a:p>
        </p:txBody>
      </p:sp>
      <p:sp>
        <p:nvSpPr>
          <p:cNvPr id="47107" name="AutoShape 20">
            <a:hlinkClick r:id="rId3" action="ppaction://hlinksldjump" highlightClick="1"/>
          </p:cNvPr>
          <p:cNvSpPr>
            <a:spLocks noChangeArrowheads="1"/>
          </p:cNvSpPr>
          <p:nvPr/>
        </p:nvSpPr>
        <p:spPr bwMode="auto">
          <a:xfrm>
            <a:off x="381000" y="3581400"/>
            <a:ext cx="4495800" cy="3048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6075" indent="-346075">
              <a:tabLst>
                <a:tab pos="512763" algn="l"/>
                <a:tab pos="747713" algn="l"/>
              </a:tabLst>
            </a:pPr>
            <a:r>
              <a:rPr lang="en-US" sz="2800"/>
              <a:t>Cite the source.</a:t>
            </a:r>
          </a:p>
          <a:p>
            <a:pPr marL="346075" indent="-346075">
              <a:tabLst>
                <a:tab pos="512763" algn="l"/>
                <a:tab pos="747713" algn="l"/>
              </a:tabLst>
            </a:pPr>
            <a:r>
              <a:rPr lang="en-US" sz="1200"/>
              <a:t>This means he will:</a:t>
            </a:r>
          </a:p>
          <a:p>
            <a:pPr marL="346075" indent="-346075">
              <a:buFontTx/>
              <a:buAutoNum type="arabicParenBoth"/>
              <a:tabLst>
                <a:tab pos="512763" algn="l"/>
                <a:tab pos="747713" algn="l"/>
              </a:tabLst>
            </a:pPr>
            <a:r>
              <a:rPr lang="en-US" sz="1200"/>
              <a:t>Either:</a:t>
            </a:r>
          </a:p>
          <a:p>
            <a:pPr marL="858838" lvl="1" indent="-342900">
              <a:buFontTx/>
              <a:buAutoNum type="alphaLcParenR"/>
              <a:tabLst>
                <a:tab pos="512763" algn="l"/>
                <a:tab pos="747713" algn="l"/>
              </a:tabLst>
            </a:pPr>
            <a:r>
              <a:rPr lang="en-US" sz="1200"/>
              <a:t>Surround with quotation marks, or</a:t>
            </a:r>
          </a:p>
          <a:p>
            <a:pPr marL="858838" lvl="1" indent="-342900">
              <a:buFontTx/>
              <a:buAutoNum type="alphaLcParenR" startAt="2"/>
              <a:tabLst>
                <a:tab pos="512763" algn="l"/>
                <a:tab pos="747713" algn="l"/>
              </a:tabLst>
            </a:pPr>
            <a:r>
              <a:rPr lang="en-US" sz="1200"/>
              <a:t>Put the quotation into his own words, </a:t>
            </a:r>
          </a:p>
          <a:p>
            <a:pPr marL="858838" lvl="1" indent="-342900">
              <a:tabLst>
                <a:tab pos="512763" algn="l"/>
                <a:tab pos="747713" algn="l"/>
              </a:tabLst>
            </a:pPr>
            <a:r>
              <a:rPr lang="en-US" sz="1200"/>
              <a:t>		changing the syntax, structure, </a:t>
            </a:r>
          </a:p>
          <a:p>
            <a:pPr marL="858838" lvl="1" indent="-342900">
              <a:tabLst>
                <a:tab pos="512763" algn="l"/>
                <a:tab pos="747713" algn="l"/>
              </a:tabLst>
            </a:pPr>
            <a:r>
              <a:rPr lang="en-US" sz="1200"/>
              <a:t>		&amp; organization</a:t>
            </a:r>
          </a:p>
          <a:p>
            <a:pPr marL="346075" indent="-346075">
              <a:tabLst>
                <a:tab pos="512763" algn="l"/>
                <a:tab pos="747713" algn="l"/>
              </a:tabLst>
            </a:pPr>
            <a:endParaRPr lang="en-US" sz="1000"/>
          </a:p>
          <a:p>
            <a:pPr marL="346075" indent="-346075">
              <a:buFontTx/>
              <a:buAutoNum type="arabicParenBoth" startAt="2"/>
              <a:tabLst>
                <a:tab pos="512763" algn="l"/>
                <a:tab pos="747713" algn="l"/>
              </a:tabLst>
            </a:pPr>
            <a:r>
              <a:rPr lang="en-US" sz="1200"/>
              <a:t>Include a lead-in giving the source’s name, </a:t>
            </a:r>
          </a:p>
          <a:p>
            <a:pPr marL="346075" indent="-346075">
              <a:tabLst>
                <a:tab pos="512763" algn="l"/>
                <a:tab pos="747713" algn="l"/>
              </a:tabLst>
            </a:pPr>
            <a:endParaRPr lang="en-US" sz="1000"/>
          </a:p>
          <a:p>
            <a:pPr marL="346075" indent="-346075">
              <a:buFontTx/>
              <a:buAutoNum type="arabicParenBoth" startAt="3"/>
              <a:tabLst>
                <a:tab pos="512763" algn="l"/>
                <a:tab pos="747713" algn="l"/>
              </a:tabLst>
            </a:pPr>
            <a:r>
              <a:rPr lang="en-US" sz="1200"/>
              <a:t>Give the page number, and</a:t>
            </a:r>
          </a:p>
          <a:p>
            <a:pPr marL="346075" indent="-346075">
              <a:tabLst>
                <a:tab pos="512763" algn="l"/>
                <a:tab pos="747713" algn="l"/>
              </a:tabLst>
            </a:pPr>
            <a:endParaRPr lang="en-US" sz="1000"/>
          </a:p>
          <a:p>
            <a:pPr marL="346075" indent="-346075">
              <a:buFontTx/>
              <a:buAutoNum type="arabicParenBoth" startAt="4"/>
              <a:tabLst>
                <a:tab pos="512763" algn="l"/>
                <a:tab pos="747713" algn="l"/>
              </a:tabLst>
            </a:pPr>
            <a:r>
              <a:rPr lang="en-US" sz="1200"/>
              <a:t>List the source in a bibliography</a:t>
            </a:r>
          </a:p>
        </p:txBody>
      </p:sp>
      <p:sp>
        <p:nvSpPr>
          <p:cNvPr id="47108" name="AutoShape 23">
            <a:hlinkClick r:id="rId4" action="ppaction://hlinksldjump" highlightClick="1"/>
          </p:cNvPr>
          <p:cNvSpPr>
            <a:spLocks noChangeArrowheads="1"/>
          </p:cNvSpPr>
          <p:nvPr/>
        </p:nvSpPr>
        <p:spPr bwMode="auto">
          <a:xfrm>
            <a:off x="4953000" y="3581400"/>
            <a:ext cx="4038600" cy="3048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r>
              <a:rPr lang="en-US" sz="2800"/>
              <a:t>Do not cite the</a:t>
            </a:r>
          </a:p>
          <a:p>
            <a:pPr marL="342900" indent="-342900"/>
            <a:r>
              <a:rPr lang="en-US" sz="2800"/>
              <a:t>source.</a:t>
            </a:r>
          </a:p>
          <a:p>
            <a:pPr marL="342900" indent="-342900"/>
            <a:r>
              <a:rPr lang="en-US" sz="1200"/>
              <a:t>This means that the information is a </a:t>
            </a:r>
          </a:p>
          <a:p>
            <a:pPr marL="342900" indent="-342900"/>
            <a:r>
              <a:rPr lang="en-US" sz="1200"/>
              <a:t>commonly reported fact.  It is generally </a:t>
            </a:r>
          </a:p>
          <a:p>
            <a:pPr marL="342900" indent="-342900"/>
            <a:r>
              <a:rPr lang="en-US" sz="1200"/>
              <a:t>known and available from many sources.</a:t>
            </a:r>
          </a:p>
          <a:p>
            <a:pPr marL="342900" indent="-342900"/>
            <a:endParaRPr lang="en-US" sz="1200"/>
          </a:p>
          <a:p>
            <a:pPr marL="342900" indent="-342900">
              <a:buFontTx/>
              <a:buAutoNum type="arabicParenBoth"/>
            </a:pPr>
            <a:r>
              <a:rPr lang="en-US" sz="1200"/>
              <a:t>Jack should verify the information in at </a:t>
            </a:r>
          </a:p>
          <a:p>
            <a:pPr marL="342900" indent="-342900"/>
            <a:r>
              <a:rPr lang="en-US" sz="1200"/>
              <a:t>	least two sources, then</a:t>
            </a:r>
          </a:p>
          <a:p>
            <a:pPr marL="342900" indent="-342900"/>
            <a:endParaRPr lang="en-US" sz="1200"/>
          </a:p>
          <a:p>
            <a:pPr marL="342900" indent="-342900">
              <a:buFontTx/>
              <a:buAutoNum type="arabicParenBoth" startAt="2"/>
            </a:pPr>
            <a:r>
              <a:rPr lang="en-US" sz="1200"/>
              <a:t>Jack will write the well-known</a:t>
            </a:r>
          </a:p>
          <a:p>
            <a:pPr marL="342900" indent="-342900"/>
            <a:r>
              <a:rPr lang="en-US" sz="1200"/>
              <a:t>	information in his own words.</a:t>
            </a:r>
          </a:p>
          <a:p>
            <a:pPr marL="342900" indent="-342900"/>
            <a:endParaRPr lang="en-US" sz="120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2289175"/>
            <a:ext cx="8229600" cy="1139825"/>
          </a:xfrm>
        </p:spPr>
        <p:txBody>
          <a:bodyPr/>
          <a:lstStyle/>
          <a:p>
            <a:pPr eaLnBrk="1" hangingPunct="1">
              <a:defRPr/>
            </a:pPr>
            <a:r>
              <a:rPr lang="en-US" sz="4000" smtClean="0"/>
              <a:t>You must choose from the buttons at the bottom of the page.</a:t>
            </a:r>
            <a:br>
              <a:rPr lang="en-US" sz="4000" smtClean="0"/>
            </a:br>
            <a:r>
              <a:rPr lang="en-US" sz="4000" smtClean="0"/>
              <a:t/>
            </a:r>
            <a:br>
              <a:rPr lang="en-US" sz="4000" smtClean="0"/>
            </a:br>
            <a:r>
              <a:rPr lang="en-US" sz="4000" smtClean="0"/>
              <a:t>Read the situation and then choose one of the options presented.</a:t>
            </a:r>
          </a:p>
        </p:txBody>
      </p:sp>
      <p:sp>
        <p:nvSpPr>
          <p:cNvPr id="48131" name="AutoShape 3">
            <a:hlinkClick r:id="" action="ppaction://hlinkshowjump?jump=previousslide" highlightClick="1"/>
          </p:cNvPr>
          <p:cNvSpPr>
            <a:spLocks noChangeArrowheads="1"/>
          </p:cNvSpPr>
          <p:nvPr/>
        </p:nvSpPr>
        <p:spPr bwMode="auto">
          <a:xfrm>
            <a:off x="2057400" y="4953000"/>
            <a:ext cx="5029200" cy="1447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a:t>Click here to </a:t>
            </a:r>
          </a:p>
          <a:p>
            <a:pPr algn="ctr"/>
            <a:r>
              <a:rPr lang="en-US" sz="2800"/>
              <a:t>return to previous slide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57200"/>
            <a:ext cx="8229600" cy="1139825"/>
          </a:xfrm>
        </p:spPr>
        <p:txBody>
          <a:bodyPr/>
          <a:lstStyle/>
          <a:p>
            <a:pPr eaLnBrk="1" hangingPunct="1">
              <a:defRPr/>
            </a:pPr>
            <a:r>
              <a:rPr lang="en-US" sz="4000" dirty="0">
                <a:effectLst>
                  <a:outerShdw blurRad="38100" dist="38100" dir="2700000" algn="tl">
                    <a:srgbClr val="FFFFFF"/>
                  </a:outerShdw>
                </a:effectLst>
              </a:rPr>
              <a:t>Incorrect.</a:t>
            </a:r>
            <a:r>
              <a:rPr lang="en-US" sz="4000" dirty="0" smtClean="0">
                <a:effectLst>
                  <a:outerShdw blurRad="38100" dist="38100" dir="2700000" algn="tl">
                    <a:srgbClr val="FFFFFF"/>
                  </a:outerShdw>
                </a:effectLst>
              </a:rPr>
              <a:t/>
            </a:r>
            <a:br>
              <a:rPr lang="en-US" sz="4000" dirty="0" smtClean="0">
                <a:effectLst>
                  <a:outerShdw blurRad="38100" dist="38100" dir="2700000" algn="tl">
                    <a:srgbClr val="FFFFFF"/>
                  </a:outerShdw>
                </a:effectLst>
              </a:rPr>
            </a:br>
            <a:r>
              <a:rPr lang="en-US" sz="4000" dirty="0" smtClean="0">
                <a:effectLst>
                  <a:outerShdw blurRad="38100" dist="38100" dir="2700000" algn="tl">
                    <a:srgbClr val="FFFFFF"/>
                  </a:outerShdw>
                </a:effectLst>
              </a:rPr>
              <a:t>In this case, </a:t>
            </a:r>
            <a:br>
              <a:rPr lang="en-US" sz="4000" dirty="0" smtClean="0">
                <a:effectLst>
                  <a:outerShdw blurRad="38100" dist="38100" dir="2700000" algn="tl">
                    <a:srgbClr val="FFFFFF"/>
                  </a:outerShdw>
                </a:effectLst>
              </a:rPr>
            </a:br>
            <a:r>
              <a:rPr lang="en-US" sz="4000" dirty="0" smtClean="0">
                <a:effectLst>
                  <a:outerShdw blurRad="38100" dist="38100" dir="2700000" algn="tl">
                    <a:srgbClr val="FFFFFF"/>
                  </a:outerShdw>
                </a:effectLst>
              </a:rPr>
              <a:t>citation is not necessary.</a:t>
            </a:r>
          </a:p>
        </p:txBody>
      </p:sp>
      <p:sp>
        <p:nvSpPr>
          <p:cNvPr id="51203" name="Rectangle 3"/>
          <p:cNvSpPr>
            <a:spLocks noGrp="1" noChangeArrowheads="1"/>
          </p:cNvSpPr>
          <p:nvPr>
            <p:ph type="body" idx="1"/>
          </p:nvPr>
        </p:nvSpPr>
        <p:spPr>
          <a:xfrm>
            <a:off x="457200" y="1981200"/>
            <a:ext cx="8229600" cy="4530725"/>
          </a:xfrm>
        </p:spPr>
        <p:txBody>
          <a:bodyPr/>
          <a:lstStyle/>
          <a:p>
            <a:pPr eaLnBrk="1" hangingPunct="1">
              <a:defRPr/>
            </a:pPr>
            <a:r>
              <a:rPr lang="en-US" smtClean="0">
                <a:effectLst>
                  <a:outerShdw blurRad="38100" dist="38100" dir="2700000" algn="tl">
                    <a:srgbClr val="FFFFFF"/>
                  </a:outerShdw>
                </a:effectLst>
              </a:rPr>
              <a:t>Jack does not need to cite the source of quote the information because it is general knowledge.</a:t>
            </a:r>
          </a:p>
          <a:p>
            <a:pPr eaLnBrk="1" hangingPunct="1">
              <a:defRPr/>
            </a:pPr>
            <a:r>
              <a:rPr lang="en-US" smtClean="0">
                <a:effectLst>
                  <a:outerShdw blurRad="38100" dist="38100" dir="2700000" algn="tl">
                    <a:srgbClr val="FFFFFF"/>
                  </a:outerShdw>
                </a:effectLst>
              </a:rPr>
              <a:t>Because Abraham Lincoln’s status as the 16</a:t>
            </a:r>
            <a:r>
              <a:rPr lang="en-US" baseline="30000" smtClean="0">
                <a:effectLst>
                  <a:outerShdw blurRad="38100" dist="38100" dir="2700000" algn="tl">
                    <a:srgbClr val="FFFFFF"/>
                  </a:outerShdw>
                </a:effectLst>
              </a:rPr>
              <a:t>th</a:t>
            </a:r>
            <a:r>
              <a:rPr lang="en-US" smtClean="0">
                <a:effectLst>
                  <a:outerShdw blurRad="38100" dist="38100" dir="2700000" algn="tl">
                    <a:srgbClr val="FFFFFF"/>
                  </a:outerShdw>
                </a:effectLst>
              </a:rPr>
              <a:t> President of the US is a fact that is verifiable in many places, Jack can use the information without citation.</a:t>
            </a:r>
          </a:p>
        </p:txBody>
      </p:sp>
      <p:sp>
        <p:nvSpPr>
          <p:cNvPr id="49156" name="AutoShape 4">
            <a:hlinkClick r:id="rId3" action="ppaction://hlinksldjump"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533400"/>
            <a:ext cx="8229600" cy="1139825"/>
          </a:xfrm>
        </p:spPr>
        <p:txBody>
          <a:bodyPr/>
          <a:lstStyle/>
          <a:p>
            <a:pPr eaLnBrk="1" hangingPunct="1">
              <a:defRPr/>
            </a:pPr>
            <a:r>
              <a:rPr lang="en-US" sz="4000" smtClean="0">
                <a:effectLst>
                  <a:outerShdw blurRad="38100" dist="38100" dir="2700000" algn="tl">
                    <a:srgbClr val="FFFFFF"/>
                  </a:outerShdw>
                </a:effectLst>
              </a:rPr>
              <a:t>You are correct!</a:t>
            </a:r>
            <a:br>
              <a:rPr lang="en-US" sz="4000" smtClean="0">
                <a:effectLst>
                  <a:outerShdw blurRad="38100" dist="38100" dir="2700000" algn="tl">
                    <a:srgbClr val="FFFFFF"/>
                  </a:outerShdw>
                </a:effectLst>
              </a:rPr>
            </a:br>
            <a:r>
              <a:rPr lang="en-US" sz="4000" smtClean="0">
                <a:effectLst>
                  <a:outerShdw blurRad="38100" dist="38100" dir="2700000" algn="tl">
                    <a:srgbClr val="FFFFFF"/>
                  </a:outerShdw>
                </a:effectLst>
              </a:rPr>
              <a:t>Jack does not need to cite this information.</a:t>
            </a:r>
          </a:p>
        </p:txBody>
      </p:sp>
      <p:sp>
        <p:nvSpPr>
          <p:cNvPr id="57347" name="Rectangle 3"/>
          <p:cNvSpPr>
            <a:spLocks noGrp="1" noChangeArrowheads="1"/>
          </p:cNvSpPr>
          <p:nvPr>
            <p:ph type="body" idx="1"/>
          </p:nvPr>
        </p:nvSpPr>
        <p:spPr>
          <a:xfrm>
            <a:off x="457200" y="2057400"/>
            <a:ext cx="8229600" cy="4530725"/>
          </a:xfrm>
        </p:spPr>
        <p:txBody>
          <a:bodyPr/>
          <a:lstStyle/>
          <a:p>
            <a:pPr eaLnBrk="1" hangingPunct="1">
              <a:defRPr/>
            </a:pPr>
            <a:r>
              <a:rPr lang="en-US" smtClean="0">
                <a:effectLst>
                  <a:outerShdw blurRad="38100" dist="38100" dir="2700000" algn="tl">
                    <a:srgbClr val="FFFFFF"/>
                  </a:outerShdw>
                </a:effectLst>
              </a:rPr>
              <a:t>Jack does not need to cite the source of quote the information because it is general knowledge.</a:t>
            </a:r>
          </a:p>
          <a:p>
            <a:pPr eaLnBrk="1" hangingPunct="1">
              <a:defRPr/>
            </a:pPr>
            <a:r>
              <a:rPr lang="en-US" smtClean="0">
                <a:effectLst>
                  <a:outerShdw blurRad="38100" dist="38100" dir="2700000" algn="tl">
                    <a:srgbClr val="FFFFFF"/>
                  </a:outerShdw>
                </a:effectLst>
              </a:rPr>
              <a:t>Because Abraham Lincoln’s status as the 16</a:t>
            </a:r>
            <a:r>
              <a:rPr lang="en-US" baseline="30000" smtClean="0">
                <a:effectLst>
                  <a:outerShdw blurRad="38100" dist="38100" dir="2700000" algn="tl">
                    <a:srgbClr val="FFFFFF"/>
                  </a:outerShdw>
                </a:effectLst>
              </a:rPr>
              <a:t>th</a:t>
            </a:r>
            <a:r>
              <a:rPr lang="en-US" smtClean="0">
                <a:effectLst>
                  <a:outerShdw blurRad="38100" dist="38100" dir="2700000" algn="tl">
                    <a:srgbClr val="FFFFFF"/>
                  </a:outerShdw>
                </a:effectLst>
              </a:rPr>
              <a:t> President of the US is a fact that is verifiable in many places, Jack can use the information without citation.</a:t>
            </a:r>
          </a:p>
        </p:txBody>
      </p:sp>
      <p:sp>
        <p:nvSpPr>
          <p:cNvPr id="50180" name="AutoShape 4">
            <a:hlinkClick r:id="rId3" action="ppaction://hlinksldjump"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304800" y="533400"/>
            <a:ext cx="8686800" cy="3352800"/>
          </a:xfrm>
        </p:spPr>
        <p:txBody>
          <a:bodyPr/>
          <a:lstStyle/>
          <a:p>
            <a:pPr marL="0" indent="1588" eaLnBrk="1" hangingPunct="1">
              <a:lnSpc>
                <a:spcPct val="80000"/>
              </a:lnSpc>
              <a:buFont typeface="Wingdings" pitchFamily="2" charset="2"/>
              <a:buNone/>
              <a:defRPr/>
            </a:pPr>
            <a:r>
              <a:rPr lang="en-US" sz="2000" smtClean="0">
                <a:effectLst/>
              </a:rPr>
              <a:t>Test Case #2</a:t>
            </a:r>
          </a:p>
          <a:p>
            <a:pPr marL="0" indent="1588" eaLnBrk="1" hangingPunct="1">
              <a:lnSpc>
                <a:spcPct val="80000"/>
              </a:lnSpc>
              <a:buFont typeface="Wingdings" pitchFamily="2" charset="2"/>
              <a:buNone/>
              <a:defRPr/>
            </a:pPr>
            <a:endParaRPr lang="en-US" sz="1000" smtClean="0">
              <a:effectLst/>
            </a:endParaRPr>
          </a:p>
          <a:p>
            <a:pPr marL="0" indent="1588" eaLnBrk="1" hangingPunct="1">
              <a:lnSpc>
                <a:spcPct val="80000"/>
              </a:lnSpc>
              <a:buFont typeface="Wingdings" pitchFamily="2" charset="2"/>
              <a:buNone/>
              <a:defRPr/>
            </a:pPr>
            <a:r>
              <a:rPr lang="en-US" sz="2000" smtClean="0">
                <a:effectLst>
                  <a:outerShdw blurRad="38100" dist="38100" dir="2700000" algn="tl">
                    <a:srgbClr val="FFFFFF"/>
                  </a:outerShdw>
                </a:effectLst>
              </a:rPr>
              <a:t>In her paper on Affirmative Action, Jill found one source explaining that Affirmative Action “evens the field of play by wreaking equity on all players.”  </a:t>
            </a:r>
          </a:p>
          <a:p>
            <a:pPr marL="0" indent="1588" eaLnBrk="1" hangingPunct="1">
              <a:lnSpc>
                <a:spcPct val="80000"/>
              </a:lnSpc>
              <a:buFont typeface="Wingdings" pitchFamily="2" charset="2"/>
              <a:buNone/>
              <a:defRPr/>
            </a:pPr>
            <a:endParaRPr lang="en-US" sz="2000" smtClean="0">
              <a:effectLst>
                <a:outerShdw blurRad="38100" dist="38100" dir="2700000" algn="tl">
                  <a:srgbClr val="FFFFFF"/>
                </a:outerShdw>
              </a:effectLst>
            </a:endParaRPr>
          </a:p>
          <a:p>
            <a:pPr marL="0" indent="1588" eaLnBrk="1" hangingPunct="1">
              <a:lnSpc>
                <a:spcPct val="80000"/>
              </a:lnSpc>
              <a:buFont typeface="Wingdings" pitchFamily="2" charset="2"/>
              <a:buNone/>
              <a:defRPr/>
            </a:pPr>
            <a:r>
              <a:rPr lang="en-US" sz="2000" smtClean="0">
                <a:effectLst>
                  <a:outerShdw blurRad="38100" dist="38100" dir="2700000" algn="tl">
                    <a:srgbClr val="FFFFFF"/>
                  </a:outerShdw>
                </a:effectLst>
              </a:rPr>
              <a:t>In her paper, Jill uses the phrase “wreaking equity” but she puts all the other parts of the source into her own words. </a:t>
            </a:r>
          </a:p>
          <a:p>
            <a:pPr marL="0" indent="1588" eaLnBrk="1" hangingPunct="1">
              <a:lnSpc>
                <a:spcPct val="80000"/>
              </a:lnSpc>
              <a:buFont typeface="Wingdings" pitchFamily="2" charset="2"/>
              <a:buNone/>
              <a:defRPr/>
            </a:pPr>
            <a:endParaRPr lang="en-US" sz="1000" smtClean="0">
              <a:effectLst>
                <a:outerShdw blurRad="38100" dist="38100" dir="2700000" algn="tl">
                  <a:srgbClr val="FFFFFF"/>
                </a:outerShdw>
              </a:effectLst>
            </a:endParaRPr>
          </a:p>
          <a:p>
            <a:pPr marL="0" indent="1588" eaLnBrk="1" hangingPunct="1">
              <a:lnSpc>
                <a:spcPct val="80000"/>
              </a:lnSpc>
              <a:buFont typeface="Wingdings" pitchFamily="2" charset="2"/>
              <a:buNone/>
              <a:defRPr/>
            </a:pPr>
            <a:r>
              <a:rPr lang="en-US" sz="2000" smtClean="0">
                <a:effectLst>
                  <a:outerShdw blurRad="38100" dist="38100" dir="2700000" algn="tl">
                    <a:srgbClr val="FFFFFF"/>
                  </a:outerShdw>
                </a:effectLst>
              </a:rPr>
              <a:t>What should Jill do?  Pick one of the answers below.</a:t>
            </a:r>
          </a:p>
        </p:txBody>
      </p:sp>
      <p:sp>
        <p:nvSpPr>
          <p:cNvPr id="51203" name="AutoShape 3">
            <a:hlinkClick r:id="rId3" action="ppaction://hlinksldjump" highlightClick="1"/>
          </p:cNvPr>
          <p:cNvSpPr>
            <a:spLocks noChangeArrowheads="1"/>
          </p:cNvSpPr>
          <p:nvPr/>
        </p:nvSpPr>
        <p:spPr bwMode="auto">
          <a:xfrm>
            <a:off x="381000" y="3581400"/>
            <a:ext cx="4495800" cy="3048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6075" indent="-346075">
              <a:tabLst>
                <a:tab pos="512763" algn="l"/>
                <a:tab pos="747713" algn="l"/>
              </a:tabLst>
            </a:pPr>
            <a:r>
              <a:rPr lang="en-US"/>
              <a:t>Cite the source.</a:t>
            </a:r>
          </a:p>
          <a:p>
            <a:pPr marL="346075" indent="-346075">
              <a:tabLst>
                <a:tab pos="512763" algn="l"/>
                <a:tab pos="747713" algn="l"/>
              </a:tabLst>
            </a:pPr>
            <a:endParaRPr lang="en-US" sz="1400"/>
          </a:p>
          <a:p>
            <a:pPr marL="346075" indent="-346075">
              <a:tabLst>
                <a:tab pos="512763" algn="l"/>
                <a:tab pos="747713" algn="l"/>
              </a:tabLst>
            </a:pPr>
            <a:r>
              <a:rPr lang="en-US" sz="1200"/>
              <a:t>This means she will:</a:t>
            </a:r>
          </a:p>
          <a:p>
            <a:pPr marL="346075" indent="-346075">
              <a:buFontTx/>
              <a:buAutoNum type="arabicParenBoth"/>
              <a:tabLst>
                <a:tab pos="512763" algn="l"/>
                <a:tab pos="747713" algn="l"/>
              </a:tabLst>
            </a:pPr>
            <a:r>
              <a:rPr lang="en-US" sz="1200"/>
              <a:t>Either:</a:t>
            </a:r>
          </a:p>
          <a:p>
            <a:pPr marL="858838" lvl="1" indent="-342900">
              <a:buFontTx/>
              <a:buAutoNum type="alphaLcParenR"/>
              <a:tabLst>
                <a:tab pos="512763" algn="l"/>
                <a:tab pos="747713" algn="l"/>
              </a:tabLst>
            </a:pPr>
            <a:r>
              <a:rPr lang="en-US" sz="1200"/>
              <a:t>Surround with quotation marks, or</a:t>
            </a:r>
          </a:p>
          <a:p>
            <a:pPr marL="858838" lvl="1" indent="-342900">
              <a:buFontTx/>
              <a:buAutoNum type="alphaLcParenR" startAt="2"/>
              <a:tabLst>
                <a:tab pos="512763" algn="l"/>
                <a:tab pos="747713" algn="l"/>
              </a:tabLst>
            </a:pPr>
            <a:r>
              <a:rPr lang="en-US" sz="1200"/>
              <a:t>Put the quotation into her own words, </a:t>
            </a:r>
          </a:p>
          <a:p>
            <a:pPr marL="858838" lvl="1" indent="-342900">
              <a:tabLst>
                <a:tab pos="512763" algn="l"/>
                <a:tab pos="747713" algn="l"/>
              </a:tabLst>
            </a:pPr>
            <a:r>
              <a:rPr lang="en-US" sz="1200"/>
              <a:t>		changing the syntax, structure, </a:t>
            </a:r>
          </a:p>
          <a:p>
            <a:pPr marL="858838" lvl="1" indent="-342900">
              <a:tabLst>
                <a:tab pos="512763" algn="l"/>
                <a:tab pos="747713" algn="l"/>
              </a:tabLst>
            </a:pPr>
            <a:r>
              <a:rPr lang="en-US" sz="1200"/>
              <a:t>		&amp; organization</a:t>
            </a:r>
          </a:p>
          <a:p>
            <a:pPr marL="346075" indent="-346075">
              <a:tabLst>
                <a:tab pos="512763" algn="l"/>
                <a:tab pos="747713" algn="l"/>
              </a:tabLst>
            </a:pPr>
            <a:endParaRPr lang="en-US" sz="1000"/>
          </a:p>
          <a:p>
            <a:pPr marL="346075" indent="-346075">
              <a:buFontTx/>
              <a:buAutoNum type="arabicParenBoth" startAt="2"/>
              <a:tabLst>
                <a:tab pos="512763" algn="l"/>
                <a:tab pos="747713" algn="l"/>
              </a:tabLst>
            </a:pPr>
            <a:r>
              <a:rPr lang="en-US" sz="1200"/>
              <a:t>Include a lead-in giving the source’s name, </a:t>
            </a:r>
          </a:p>
          <a:p>
            <a:pPr marL="346075" indent="-346075">
              <a:tabLst>
                <a:tab pos="512763" algn="l"/>
                <a:tab pos="747713" algn="l"/>
              </a:tabLst>
            </a:pPr>
            <a:endParaRPr lang="en-US" sz="1000"/>
          </a:p>
          <a:p>
            <a:pPr marL="346075" indent="-346075">
              <a:buFontTx/>
              <a:buAutoNum type="arabicParenBoth" startAt="3"/>
              <a:tabLst>
                <a:tab pos="512763" algn="l"/>
                <a:tab pos="747713" algn="l"/>
              </a:tabLst>
            </a:pPr>
            <a:r>
              <a:rPr lang="en-US" sz="1200"/>
              <a:t>Give the page number, and</a:t>
            </a:r>
          </a:p>
          <a:p>
            <a:pPr marL="346075" indent="-346075">
              <a:tabLst>
                <a:tab pos="512763" algn="l"/>
                <a:tab pos="747713" algn="l"/>
              </a:tabLst>
            </a:pPr>
            <a:endParaRPr lang="en-US" sz="1000"/>
          </a:p>
          <a:p>
            <a:pPr marL="346075" indent="-346075">
              <a:buFontTx/>
              <a:buAutoNum type="arabicParenBoth" startAt="4"/>
              <a:tabLst>
                <a:tab pos="512763" algn="l"/>
                <a:tab pos="747713" algn="l"/>
              </a:tabLst>
            </a:pPr>
            <a:r>
              <a:rPr lang="en-US" sz="1200"/>
              <a:t>List the source in a bibliography</a:t>
            </a:r>
          </a:p>
        </p:txBody>
      </p:sp>
      <p:sp>
        <p:nvSpPr>
          <p:cNvPr id="51204" name="AutoShape 4">
            <a:hlinkClick r:id="rId4" action="ppaction://hlinksldjump" highlightClick="1"/>
          </p:cNvPr>
          <p:cNvSpPr>
            <a:spLocks noChangeArrowheads="1"/>
          </p:cNvSpPr>
          <p:nvPr/>
        </p:nvSpPr>
        <p:spPr bwMode="auto">
          <a:xfrm>
            <a:off x="4953000" y="3581400"/>
            <a:ext cx="4038600" cy="3048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r>
              <a:rPr lang="en-US"/>
              <a:t>Not cite the source.</a:t>
            </a:r>
          </a:p>
          <a:p>
            <a:pPr marL="342900" indent="-342900"/>
            <a:endParaRPr lang="en-US"/>
          </a:p>
          <a:p>
            <a:pPr marL="342900" indent="-342900"/>
            <a:r>
              <a:rPr lang="en-US" sz="1200"/>
              <a:t>This means that the information is generally </a:t>
            </a:r>
          </a:p>
          <a:p>
            <a:pPr marL="342900" indent="-342900"/>
            <a:r>
              <a:rPr lang="en-US" sz="1200"/>
              <a:t>known and available from multiple sources.</a:t>
            </a:r>
          </a:p>
          <a:p>
            <a:pPr marL="342900" indent="-342900"/>
            <a:endParaRPr lang="en-US" sz="1200"/>
          </a:p>
          <a:p>
            <a:pPr marL="342900" indent="-342900">
              <a:buFontTx/>
              <a:buAutoNum type="arabicParenBoth"/>
            </a:pPr>
            <a:r>
              <a:rPr lang="en-US" sz="1200"/>
              <a:t>Jill should verify the information in at </a:t>
            </a:r>
          </a:p>
          <a:p>
            <a:pPr marL="342900" indent="-342900"/>
            <a:r>
              <a:rPr lang="en-US" sz="1200"/>
              <a:t>	least two sources, then</a:t>
            </a:r>
          </a:p>
          <a:p>
            <a:pPr marL="342900" indent="-342900"/>
            <a:endParaRPr lang="en-US" sz="1200"/>
          </a:p>
          <a:p>
            <a:pPr marL="342900" indent="-342900">
              <a:buFontTx/>
              <a:buAutoNum type="arabicParenBoth" startAt="2"/>
            </a:pPr>
            <a:r>
              <a:rPr lang="en-US" sz="1200"/>
              <a:t>Jill will write the well-known</a:t>
            </a:r>
          </a:p>
          <a:p>
            <a:pPr marL="342900" indent="-342900"/>
            <a:r>
              <a:rPr lang="en-US" sz="1200"/>
              <a:t>	information in his own words.</a:t>
            </a:r>
          </a:p>
          <a:p>
            <a:pPr marL="342900" indent="-342900"/>
            <a:endParaRPr lang="en-US" sz="1200"/>
          </a:p>
          <a:p>
            <a:pPr marL="342900" indent="-342900"/>
            <a:r>
              <a:rPr lang="en-US" sz="1200"/>
              <a:t>(3)	Jill should make a bibliographic citation</a:t>
            </a:r>
          </a:p>
          <a:p>
            <a:pPr marL="342900" indent="-342900"/>
            <a:r>
              <a:rPr lang="en-US" sz="1200"/>
              <a:t>	for use on her Works Consulted page.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2289175"/>
            <a:ext cx="8229600" cy="1139825"/>
          </a:xfrm>
        </p:spPr>
        <p:txBody>
          <a:bodyPr/>
          <a:lstStyle/>
          <a:p>
            <a:pPr eaLnBrk="1" hangingPunct="1">
              <a:defRPr/>
            </a:pPr>
            <a:r>
              <a:rPr lang="en-US" sz="4000" smtClean="0"/>
              <a:t>You must choose from the buttons at the bottom of the page.</a:t>
            </a:r>
            <a:br>
              <a:rPr lang="en-US" sz="4000" smtClean="0"/>
            </a:br>
            <a:r>
              <a:rPr lang="en-US" sz="4000" smtClean="0"/>
              <a:t/>
            </a:r>
            <a:br>
              <a:rPr lang="en-US" sz="4000" smtClean="0"/>
            </a:br>
            <a:r>
              <a:rPr lang="en-US" sz="4000" smtClean="0"/>
              <a:t>Read the situation and then choose one of the options presented.</a:t>
            </a:r>
          </a:p>
        </p:txBody>
      </p:sp>
      <p:sp>
        <p:nvSpPr>
          <p:cNvPr id="52227" name="AutoShape 3">
            <a:hlinkClick r:id="" action="ppaction://hlinkshowjump?jump=previousslide" highlightClick="1"/>
          </p:cNvPr>
          <p:cNvSpPr>
            <a:spLocks noChangeArrowheads="1"/>
          </p:cNvSpPr>
          <p:nvPr/>
        </p:nvSpPr>
        <p:spPr bwMode="auto">
          <a:xfrm>
            <a:off x="2057400" y="4953000"/>
            <a:ext cx="5029200" cy="1447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a:t>Click here to </a:t>
            </a:r>
          </a:p>
          <a:p>
            <a:pPr algn="ctr"/>
            <a:r>
              <a:rPr lang="en-US" sz="2800"/>
              <a:t>return to previous slide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2289175"/>
            <a:ext cx="8229600" cy="1139825"/>
          </a:xfrm>
        </p:spPr>
        <p:txBody>
          <a:bodyPr/>
          <a:lstStyle/>
          <a:p>
            <a:pPr eaLnBrk="1" hangingPunct="1">
              <a:defRPr/>
            </a:pPr>
            <a:r>
              <a:rPr lang="en-US" sz="4000" smtClean="0"/>
              <a:t>You must choose from the blue buttons at the bottom of the page.</a:t>
            </a:r>
            <a:br>
              <a:rPr lang="en-US" sz="4000" smtClean="0"/>
            </a:br>
            <a:r>
              <a:rPr lang="en-US" sz="4000" smtClean="0"/>
              <a:t/>
            </a:r>
            <a:br>
              <a:rPr lang="en-US" sz="4000" smtClean="0"/>
            </a:br>
            <a:r>
              <a:rPr lang="en-US" sz="4000" smtClean="0"/>
              <a:t>Read the situation and then choose one of the options presented.</a:t>
            </a:r>
          </a:p>
        </p:txBody>
      </p:sp>
      <p:sp>
        <p:nvSpPr>
          <p:cNvPr id="7171" name="AutoShape 3">
            <a:hlinkClick r:id="" action="ppaction://hlinkshowjump?jump=previousslide" highlightClick="1"/>
          </p:cNvPr>
          <p:cNvSpPr>
            <a:spLocks noChangeArrowheads="1"/>
          </p:cNvSpPr>
          <p:nvPr/>
        </p:nvSpPr>
        <p:spPr bwMode="auto">
          <a:xfrm>
            <a:off x="2057400" y="4953000"/>
            <a:ext cx="5029200" cy="1447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a:t>Click here to </a:t>
            </a:r>
          </a:p>
          <a:p>
            <a:pPr algn="ctr"/>
            <a:r>
              <a:rPr lang="en-US" sz="2800"/>
              <a:t>return to previous slide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533400"/>
            <a:ext cx="8229600" cy="1139825"/>
          </a:xfrm>
        </p:spPr>
        <p:txBody>
          <a:bodyPr/>
          <a:lstStyle/>
          <a:p>
            <a:pPr eaLnBrk="1" hangingPunct="1">
              <a:defRPr/>
            </a:pPr>
            <a:r>
              <a:rPr lang="en-US" sz="4000" smtClean="0">
                <a:effectLst>
                  <a:outerShdw blurRad="38100" dist="38100" dir="2700000" algn="tl">
                    <a:srgbClr val="FFFFFF"/>
                  </a:outerShdw>
                </a:effectLst>
              </a:rPr>
              <a:t>You are correct!</a:t>
            </a:r>
            <a:br>
              <a:rPr lang="en-US" sz="4000" smtClean="0">
                <a:effectLst>
                  <a:outerShdw blurRad="38100" dist="38100" dir="2700000" algn="tl">
                    <a:srgbClr val="FFFFFF"/>
                  </a:outerShdw>
                </a:effectLst>
              </a:rPr>
            </a:br>
            <a:r>
              <a:rPr lang="en-US" sz="4000" smtClean="0">
                <a:effectLst>
                  <a:outerShdw blurRad="38100" dist="38100" dir="2700000" algn="tl">
                    <a:srgbClr val="FFFFFF"/>
                  </a:outerShdw>
                </a:effectLst>
              </a:rPr>
              <a:t>Jill must cite this information.</a:t>
            </a:r>
          </a:p>
        </p:txBody>
      </p:sp>
      <p:sp>
        <p:nvSpPr>
          <p:cNvPr id="66563" name="Rectangle 3"/>
          <p:cNvSpPr>
            <a:spLocks noGrp="1" noChangeArrowheads="1"/>
          </p:cNvSpPr>
          <p:nvPr>
            <p:ph type="body" idx="1"/>
          </p:nvPr>
        </p:nvSpPr>
        <p:spPr>
          <a:xfrm>
            <a:off x="457200" y="2057400"/>
            <a:ext cx="8229600" cy="4530725"/>
          </a:xfrm>
        </p:spPr>
        <p:txBody>
          <a:bodyPr/>
          <a:lstStyle/>
          <a:p>
            <a:pPr eaLnBrk="1" hangingPunct="1">
              <a:defRPr/>
            </a:pPr>
            <a:r>
              <a:rPr lang="en-US" smtClean="0">
                <a:effectLst>
                  <a:outerShdw blurRad="38100" dist="38100" dir="2700000" algn="tl">
                    <a:srgbClr val="FFFFFF"/>
                  </a:outerShdw>
                </a:effectLst>
              </a:rPr>
              <a:t>Jill needs to cite the source of the paraphrase because the idea belongs to the source.</a:t>
            </a:r>
          </a:p>
          <a:p>
            <a:pPr eaLnBrk="1" hangingPunct="1">
              <a:defRPr/>
            </a:pPr>
            <a:r>
              <a:rPr lang="en-US" smtClean="0">
                <a:effectLst>
                  <a:outerShdw blurRad="38100" dist="38100" dir="2700000" algn="tl">
                    <a:srgbClr val="FFFFFF"/>
                  </a:outerShdw>
                </a:effectLst>
              </a:rPr>
              <a:t>Further, because Jill uses the unique phrase “wreaking equity,” she must include that phrase in quotation marks, indicating that it is a direct quotation from the source.</a:t>
            </a:r>
          </a:p>
        </p:txBody>
      </p:sp>
      <p:sp>
        <p:nvSpPr>
          <p:cNvPr id="53252" name="AutoShape 4">
            <a:hlinkClick r:id="rId3" action="ppaction://hlinksldjump"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460375"/>
            <a:ext cx="8229600" cy="1139825"/>
          </a:xfrm>
        </p:spPr>
        <p:txBody>
          <a:bodyPr/>
          <a:lstStyle/>
          <a:p>
            <a:pPr eaLnBrk="1" hangingPunct="1">
              <a:defRPr/>
            </a:pPr>
            <a:r>
              <a:rPr lang="en-US" sz="4000" dirty="0" smtClean="0">
                <a:effectLst>
                  <a:outerShdw blurRad="38100" dist="38100" dir="2700000" algn="tl">
                    <a:srgbClr val="FFFFFF"/>
                  </a:outerShdw>
                </a:effectLst>
              </a:rPr>
              <a:t>Incorrect.</a:t>
            </a:r>
            <a:br>
              <a:rPr lang="en-US" sz="4000" dirty="0" smtClean="0">
                <a:effectLst>
                  <a:outerShdw blurRad="38100" dist="38100" dir="2700000" algn="tl">
                    <a:srgbClr val="FFFFFF"/>
                  </a:outerShdw>
                </a:effectLst>
              </a:rPr>
            </a:br>
            <a:r>
              <a:rPr lang="en-US" sz="4000" dirty="0" smtClean="0">
                <a:effectLst>
                  <a:outerShdw blurRad="38100" dist="38100" dir="2700000" algn="tl">
                    <a:srgbClr val="FFFFFF"/>
                  </a:outerShdw>
                </a:effectLst>
              </a:rPr>
              <a:t>In this case, citation is necessary.</a:t>
            </a:r>
          </a:p>
        </p:txBody>
      </p:sp>
      <p:sp>
        <p:nvSpPr>
          <p:cNvPr id="54275" name="AutoShape 4">
            <a:hlinkClick r:id="rId3" action="ppaction://hlinksldjump"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5542" name="Rectangle 6"/>
          <p:cNvSpPr>
            <a:spLocks noGrp="1" noChangeArrowheads="1"/>
          </p:cNvSpPr>
          <p:nvPr>
            <p:ph type="body" idx="1"/>
          </p:nvPr>
        </p:nvSpPr>
        <p:spPr>
          <a:xfrm>
            <a:off x="457200" y="2022475"/>
            <a:ext cx="8229600" cy="4530725"/>
          </a:xfrm>
        </p:spPr>
        <p:txBody>
          <a:bodyPr/>
          <a:lstStyle/>
          <a:p>
            <a:pPr eaLnBrk="1" hangingPunct="1">
              <a:defRPr/>
            </a:pPr>
            <a:r>
              <a:rPr lang="en-US" smtClean="0">
                <a:effectLst>
                  <a:outerShdw blurRad="38100" dist="38100" dir="2700000" algn="tl">
                    <a:srgbClr val="FFFFFF"/>
                  </a:outerShdw>
                </a:effectLst>
              </a:rPr>
              <a:t>Jill needs to cite the source of the paraphrase because the idea belongs to the source.</a:t>
            </a:r>
          </a:p>
          <a:p>
            <a:pPr eaLnBrk="1" hangingPunct="1">
              <a:defRPr/>
            </a:pPr>
            <a:r>
              <a:rPr lang="en-US" smtClean="0">
                <a:effectLst>
                  <a:outerShdw blurRad="38100" dist="38100" dir="2700000" algn="tl">
                    <a:srgbClr val="FFFFFF"/>
                  </a:outerShdw>
                </a:effectLst>
              </a:rPr>
              <a:t>Further, because Jill uses the unique phrase “wreaking equity,” she must include that phrase in quotation marks, indicating that it is a direct quotation from the source.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304800" y="533400"/>
            <a:ext cx="8686800" cy="3352800"/>
          </a:xfrm>
        </p:spPr>
        <p:txBody>
          <a:bodyPr/>
          <a:lstStyle/>
          <a:p>
            <a:pPr marL="0" indent="1588" eaLnBrk="1" hangingPunct="1">
              <a:lnSpc>
                <a:spcPct val="90000"/>
              </a:lnSpc>
              <a:buFont typeface="Wingdings" pitchFamily="2" charset="2"/>
              <a:buNone/>
              <a:defRPr/>
            </a:pPr>
            <a:r>
              <a:rPr lang="en-US" sz="2400" dirty="0" smtClean="0">
                <a:effectLst/>
              </a:rPr>
              <a:t>Test Case #3</a:t>
            </a:r>
          </a:p>
          <a:p>
            <a:pPr marL="0" indent="1588" eaLnBrk="1" hangingPunct="1">
              <a:lnSpc>
                <a:spcPct val="90000"/>
              </a:lnSpc>
              <a:buFont typeface="Wingdings" pitchFamily="2" charset="2"/>
              <a:buNone/>
              <a:defRPr/>
            </a:pPr>
            <a:endParaRPr lang="en-US" sz="1200" dirty="0" smtClean="0">
              <a:effectLst/>
            </a:endParaRPr>
          </a:p>
          <a:p>
            <a:pPr marL="0" indent="1588" eaLnBrk="1" hangingPunct="1">
              <a:lnSpc>
                <a:spcPct val="90000"/>
              </a:lnSpc>
              <a:buFont typeface="Wingdings" pitchFamily="2" charset="2"/>
              <a:buNone/>
              <a:defRPr/>
            </a:pPr>
            <a:r>
              <a:rPr lang="en-US" sz="2400" dirty="0" smtClean="0">
                <a:effectLst>
                  <a:outerShdw blurRad="38100" dist="38100" dir="2700000" algn="tl">
                    <a:srgbClr val="FFFFFF"/>
                  </a:outerShdw>
                </a:effectLst>
              </a:rPr>
              <a:t>Gretel found a very helpful article </a:t>
            </a:r>
            <a:r>
              <a:rPr lang="en-US" sz="2400" smtClean="0">
                <a:effectLst>
                  <a:outerShdw blurRad="38100" dist="38100" dir="2700000" algn="tl">
                    <a:srgbClr val="FFFFFF"/>
                  </a:outerShdw>
                </a:effectLst>
              </a:rPr>
              <a:t>using ABC-Clio.  </a:t>
            </a:r>
            <a:r>
              <a:rPr lang="en-US" sz="2400" dirty="0" smtClean="0">
                <a:effectLst>
                  <a:outerShdw blurRad="38100" dist="38100" dir="2700000" algn="tl">
                    <a:srgbClr val="FFFFFF"/>
                  </a:outerShdw>
                </a:effectLst>
              </a:rPr>
              <a:t>She very carefully made sure that she rewrote the content of the article using her own personal style; she changed the author’s syntax and organization so that it fit seamlessly into her paper.</a:t>
            </a:r>
            <a:endParaRPr lang="en-US" sz="1600" dirty="0" smtClean="0">
              <a:effectLst>
                <a:outerShdw blurRad="38100" dist="38100" dir="2700000" algn="tl">
                  <a:srgbClr val="FFFFFF"/>
                </a:outerShdw>
              </a:effectLst>
            </a:endParaRPr>
          </a:p>
          <a:p>
            <a:pPr marL="0" indent="1588" eaLnBrk="1" hangingPunct="1">
              <a:lnSpc>
                <a:spcPct val="90000"/>
              </a:lnSpc>
              <a:buFont typeface="Wingdings" pitchFamily="2" charset="2"/>
              <a:buNone/>
              <a:defRPr/>
            </a:pPr>
            <a:r>
              <a:rPr lang="en-US" sz="1600" dirty="0" smtClean="0">
                <a:effectLst>
                  <a:outerShdw blurRad="38100" dist="38100" dir="2700000" algn="tl">
                    <a:srgbClr val="FFFFFF"/>
                  </a:outerShdw>
                </a:effectLst>
              </a:rPr>
              <a:t> </a:t>
            </a:r>
          </a:p>
          <a:p>
            <a:pPr marL="0" indent="1588" eaLnBrk="1" hangingPunct="1">
              <a:lnSpc>
                <a:spcPct val="90000"/>
              </a:lnSpc>
              <a:buFont typeface="Wingdings" pitchFamily="2" charset="2"/>
              <a:buNone/>
              <a:defRPr/>
            </a:pPr>
            <a:r>
              <a:rPr lang="en-US" sz="2400" dirty="0" smtClean="0">
                <a:effectLst>
                  <a:outerShdw blurRad="38100" dist="38100" dir="2700000" algn="tl">
                    <a:srgbClr val="FFFFFF"/>
                  </a:outerShdw>
                </a:effectLst>
              </a:rPr>
              <a:t>What should Gretel do?</a:t>
            </a:r>
          </a:p>
        </p:txBody>
      </p:sp>
      <p:sp>
        <p:nvSpPr>
          <p:cNvPr id="55299" name="AutoShape 3">
            <a:hlinkClick r:id="rId3" action="ppaction://hlinksldjump" highlightClick="1"/>
          </p:cNvPr>
          <p:cNvSpPr>
            <a:spLocks noChangeArrowheads="1"/>
          </p:cNvSpPr>
          <p:nvPr/>
        </p:nvSpPr>
        <p:spPr bwMode="auto">
          <a:xfrm>
            <a:off x="381000" y="3581400"/>
            <a:ext cx="4495800" cy="3048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6075" indent="-346075">
              <a:tabLst>
                <a:tab pos="512763" algn="l"/>
                <a:tab pos="747713" algn="l"/>
              </a:tabLst>
            </a:pPr>
            <a:r>
              <a:rPr lang="en-US"/>
              <a:t>Cite the source.</a:t>
            </a:r>
          </a:p>
          <a:p>
            <a:pPr marL="346075" indent="-346075">
              <a:tabLst>
                <a:tab pos="512763" algn="l"/>
                <a:tab pos="747713" algn="l"/>
              </a:tabLst>
            </a:pPr>
            <a:endParaRPr lang="en-US" sz="1400"/>
          </a:p>
          <a:p>
            <a:pPr marL="346075" indent="-346075">
              <a:tabLst>
                <a:tab pos="512763" algn="l"/>
                <a:tab pos="747713" algn="l"/>
              </a:tabLst>
            </a:pPr>
            <a:r>
              <a:rPr lang="en-US" sz="1200"/>
              <a:t>This means she will:</a:t>
            </a:r>
          </a:p>
          <a:p>
            <a:pPr marL="346075" indent="-346075">
              <a:buFontTx/>
              <a:buAutoNum type="arabicParenBoth"/>
              <a:tabLst>
                <a:tab pos="512763" algn="l"/>
                <a:tab pos="747713" algn="l"/>
              </a:tabLst>
            </a:pPr>
            <a:r>
              <a:rPr lang="en-US" sz="1200"/>
              <a:t>Either:</a:t>
            </a:r>
          </a:p>
          <a:p>
            <a:pPr marL="858838" lvl="1" indent="-342900">
              <a:buFontTx/>
              <a:buAutoNum type="alphaLcParenR"/>
              <a:tabLst>
                <a:tab pos="512763" algn="l"/>
                <a:tab pos="747713" algn="l"/>
              </a:tabLst>
            </a:pPr>
            <a:r>
              <a:rPr lang="en-US" sz="1200"/>
              <a:t>Surround with quotation marks, or</a:t>
            </a:r>
          </a:p>
          <a:p>
            <a:pPr marL="858838" lvl="1" indent="-342900">
              <a:buFontTx/>
              <a:buAutoNum type="alphaLcParenR" startAt="2"/>
              <a:tabLst>
                <a:tab pos="512763" algn="l"/>
                <a:tab pos="747713" algn="l"/>
              </a:tabLst>
            </a:pPr>
            <a:r>
              <a:rPr lang="en-US" sz="1200"/>
              <a:t>Put the quotation into his own words, </a:t>
            </a:r>
          </a:p>
          <a:p>
            <a:pPr marL="858838" lvl="1" indent="-342900">
              <a:tabLst>
                <a:tab pos="512763" algn="l"/>
                <a:tab pos="747713" algn="l"/>
              </a:tabLst>
            </a:pPr>
            <a:r>
              <a:rPr lang="en-US" sz="1200"/>
              <a:t>		changing the syntax, structure, </a:t>
            </a:r>
          </a:p>
          <a:p>
            <a:pPr marL="858838" lvl="1" indent="-342900">
              <a:tabLst>
                <a:tab pos="512763" algn="l"/>
                <a:tab pos="747713" algn="l"/>
              </a:tabLst>
            </a:pPr>
            <a:r>
              <a:rPr lang="en-US" sz="1200"/>
              <a:t>		&amp; organization</a:t>
            </a:r>
          </a:p>
          <a:p>
            <a:pPr marL="346075" indent="-346075">
              <a:tabLst>
                <a:tab pos="512763" algn="l"/>
                <a:tab pos="747713" algn="l"/>
              </a:tabLst>
            </a:pPr>
            <a:endParaRPr lang="en-US" sz="1000"/>
          </a:p>
          <a:p>
            <a:pPr marL="346075" indent="-346075">
              <a:buFontTx/>
              <a:buAutoNum type="arabicParenBoth" startAt="2"/>
              <a:tabLst>
                <a:tab pos="512763" algn="l"/>
                <a:tab pos="747713" algn="l"/>
              </a:tabLst>
            </a:pPr>
            <a:r>
              <a:rPr lang="en-US" sz="1200"/>
              <a:t>Include a lead-in giving the source’s name, </a:t>
            </a:r>
          </a:p>
          <a:p>
            <a:pPr marL="346075" indent="-346075">
              <a:tabLst>
                <a:tab pos="512763" algn="l"/>
                <a:tab pos="747713" algn="l"/>
              </a:tabLst>
            </a:pPr>
            <a:endParaRPr lang="en-US" sz="1000"/>
          </a:p>
          <a:p>
            <a:pPr marL="346075" indent="-346075">
              <a:buFontTx/>
              <a:buAutoNum type="arabicParenBoth" startAt="3"/>
              <a:tabLst>
                <a:tab pos="512763" algn="l"/>
                <a:tab pos="747713" algn="l"/>
              </a:tabLst>
            </a:pPr>
            <a:r>
              <a:rPr lang="en-US" sz="1200"/>
              <a:t>Give the page number, and</a:t>
            </a:r>
          </a:p>
          <a:p>
            <a:pPr marL="346075" indent="-346075">
              <a:tabLst>
                <a:tab pos="512763" algn="l"/>
                <a:tab pos="747713" algn="l"/>
              </a:tabLst>
            </a:pPr>
            <a:endParaRPr lang="en-US" sz="1000"/>
          </a:p>
          <a:p>
            <a:pPr marL="346075" indent="-346075">
              <a:buFontTx/>
              <a:buAutoNum type="arabicParenBoth" startAt="4"/>
              <a:tabLst>
                <a:tab pos="512763" algn="l"/>
                <a:tab pos="747713" algn="l"/>
              </a:tabLst>
            </a:pPr>
            <a:r>
              <a:rPr lang="en-US" sz="1200"/>
              <a:t>List the source in a bibliography</a:t>
            </a:r>
          </a:p>
        </p:txBody>
      </p:sp>
      <p:sp>
        <p:nvSpPr>
          <p:cNvPr id="55300" name="AutoShape 4">
            <a:hlinkClick r:id="rId4" action="ppaction://hlinksldjump" highlightClick="1"/>
          </p:cNvPr>
          <p:cNvSpPr>
            <a:spLocks noChangeArrowheads="1"/>
          </p:cNvSpPr>
          <p:nvPr/>
        </p:nvSpPr>
        <p:spPr bwMode="auto">
          <a:xfrm>
            <a:off x="4953000" y="3581400"/>
            <a:ext cx="4038600" cy="30480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indent="-342900">
              <a:tabLst>
                <a:tab pos="346075" algn="l"/>
              </a:tabLst>
            </a:pPr>
            <a:r>
              <a:rPr lang="en-US"/>
              <a:t>Not cite the source.</a:t>
            </a:r>
          </a:p>
          <a:p>
            <a:pPr marL="342900" indent="-342900">
              <a:tabLst>
                <a:tab pos="346075" algn="l"/>
              </a:tabLst>
            </a:pPr>
            <a:endParaRPr lang="en-US"/>
          </a:p>
          <a:p>
            <a:pPr marL="342900" indent="-342900">
              <a:tabLst>
                <a:tab pos="346075" algn="l"/>
              </a:tabLst>
            </a:pPr>
            <a:r>
              <a:rPr lang="en-US" sz="1200"/>
              <a:t>This means that the information is generally </a:t>
            </a:r>
          </a:p>
          <a:p>
            <a:pPr marL="342900" indent="-342900">
              <a:tabLst>
                <a:tab pos="346075" algn="l"/>
              </a:tabLst>
            </a:pPr>
            <a:r>
              <a:rPr lang="en-US" sz="1200"/>
              <a:t>known and available from multiple sources.</a:t>
            </a:r>
          </a:p>
          <a:p>
            <a:pPr marL="342900" indent="-342900">
              <a:tabLst>
                <a:tab pos="346075" algn="l"/>
              </a:tabLst>
            </a:pPr>
            <a:endParaRPr lang="en-US" sz="1200"/>
          </a:p>
          <a:p>
            <a:pPr marL="342900" indent="-342900">
              <a:buFontTx/>
              <a:buAutoNum type="arabicParenBoth"/>
              <a:tabLst>
                <a:tab pos="346075" algn="l"/>
              </a:tabLst>
            </a:pPr>
            <a:r>
              <a:rPr lang="en-US" sz="1200"/>
              <a:t>Gretel should verify the information in at </a:t>
            </a:r>
          </a:p>
          <a:p>
            <a:pPr marL="342900" indent="-342900">
              <a:tabLst>
                <a:tab pos="346075" algn="l"/>
              </a:tabLst>
            </a:pPr>
            <a:r>
              <a:rPr lang="en-US" sz="1200"/>
              <a:t>	least two sources, then</a:t>
            </a:r>
          </a:p>
          <a:p>
            <a:pPr marL="342900" indent="-342900">
              <a:tabLst>
                <a:tab pos="346075" algn="l"/>
              </a:tabLst>
            </a:pPr>
            <a:endParaRPr lang="en-US" sz="1200"/>
          </a:p>
          <a:p>
            <a:pPr marL="342900" indent="-342900">
              <a:buFontTx/>
              <a:buAutoNum type="arabicParenBoth" startAt="2"/>
              <a:tabLst>
                <a:tab pos="346075" algn="l"/>
              </a:tabLst>
            </a:pPr>
            <a:r>
              <a:rPr lang="en-US" sz="1200"/>
              <a:t>Gretel will write the well-known</a:t>
            </a:r>
          </a:p>
          <a:p>
            <a:pPr marL="342900" indent="-342900">
              <a:tabLst>
                <a:tab pos="346075" algn="l"/>
              </a:tabLst>
            </a:pPr>
            <a:r>
              <a:rPr lang="en-US" sz="1200"/>
              <a:t>	information in his own words.</a:t>
            </a:r>
          </a:p>
          <a:p>
            <a:pPr marL="342900" indent="-342900">
              <a:tabLst>
                <a:tab pos="346075" algn="l"/>
              </a:tabLst>
            </a:pPr>
            <a:endParaRPr lang="en-US" sz="1200"/>
          </a:p>
          <a:p>
            <a:pPr marL="342900" indent="-342900">
              <a:tabLst>
                <a:tab pos="346075" algn="l"/>
              </a:tabLst>
            </a:pPr>
            <a:r>
              <a:rPr lang="en-US" sz="1200"/>
              <a:t>(3)  Gretel must include a bibliographic citation</a:t>
            </a:r>
          </a:p>
          <a:p>
            <a:pPr marL="342900" indent="-342900">
              <a:tabLst>
                <a:tab pos="346075" algn="l"/>
              </a:tabLst>
            </a:pPr>
            <a:r>
              <a:rPr lang="en-US" sz="1200"/>
              <a:t>	on her Works Consulted page.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2289175"/>
            <a:ext cx="8229600" cy="1139825"/>
          </a:xfrm>
        </p:spPr>
        <p:txBody>
          <a:bodyPr/>
          <a:lstStyle/>
          <a:p>
            <a:pPr eaLnBrk="1" hangingPunct="1">
              <a:defRPr/>
            </a:pPr>
            <a:r>
              <a:rPr lang="en-US" sz="4000" smtClean="0"/>
              <a:t>You must choose from the buttons at the bottom of the page.</a:t>
            </a:r>
            <a:br>
              <a:rPr lang="en-US" sz="4000" smtClean="0"/>
            </a:br>
            <a:r>
              <a:rPr lang="en-US" sz="4000" smtClean="0"/>
              <a:t/>
            </a:r>
            <a:br>
              <a:rPr lang="en-US" sz="4000" smtClean="0"/>
            </a:br>
            <a:r>
              <a:rPr lang="en-US" sz="4000" smtClean="0"/>
              <a:t>Read the situation and then choose one of the options presented.</a:t>
            </a:r>
          </a:p>
        </p:txBody>
      </p:sp>
      <p:sp>
        <p:nvSpPr>
          <p:cNvPr id="56323" name="AutoShape 3">
            <a:hlinkClick r:id="" action="ppaction://hlinkshowjump?jump=previousslide" highlightClick="1"/>
          </p:cNvPr>
          <p:cNvSpPr>
            <a:spLocks noChangeArrowheads="1"/>
          </p:cNvSpPr>
          <p:nvPr/>
        </p:nvSpPr>
        <p:spPr bwMode="auto">
          <a:xfrm>
            <a:off x="2057400" y="4953000"/>
            <a:ext cx="5029200" cy="1447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a:t>Click here to </a:t>
            </a:r>
          </a:p>
          <a:p>
            <a:pPr algn="ctr"/>
            <a:r>
              <a:rPr lang="en-US" sz="2800"/>
              <a:t>return to previous slide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z="4000" smtClean="0">
                <a:effectLst>
                  <a:outerShdw blurRad="38100" dist="38100" dir="2700000" algn="tl">
                    <a:srgbClr val="FFFFFF"/>
                  </a:outerShdw>
                </a:effectLst>
              </a:rPr>
              <a:t>You are correct.</a:t>
            </a:r>
            <a:br>
              <a:rPr lang="en-US" sz="4000" smtClean="0">
                <a:effectLst>
                  <a:outerShdw blurRad="38100" dist="38100" dir="2700000" algn="tl">
                    <a:srgbClr val="FFFFFF"/>
                  </a:outerShdw>
                </a:effectLst>
              </a:rPr>
            </a:br>
            <a:r>
              <a:rPr lang="en-US" sz="4000" smtClean="0">
                <a:effectLst>
                  <a:outerShdw blurRad="38100" dist="38100" dir="2700000" algn="tl">
                    <a:srgbClr val="FFFFFF"/>
                  </a:outerShdw>
                </a:effectLst>
              </a:rPr>
              <a:t>In this case, citation is required.</a:t>
            </a:r>
          </a:p>
        </p:txBody>
      </p:sp>
      <p:sp>
        <p:nvSpPr>
          <p:cNvPr id="68611" name="Rectangle 3"/>
          <p:cNvSpPr>
            <a:spLocks noGrp="1" noChangeArrowheads="1"/>
          </p:cNvSpPr>
          <p:nvPr>
            <p:ph type="body" idx="1"/>
          </p:nvPr>
        </p:nvSpPr>
        <p:spPr>
          <a:xfrm>
            <a:off x="457200" y="1981200"/>
            <a:ext cx="8229600" cy="4530725"/>
          </a:xfrm>
        </p:spPr>
        <p:txBody>
          <a:bodyPr/>
          <a:lstStyle/>
          <a:p>
            <a:pPr eaLnBrk="1" hangingPunct="1">
              <a:defRPr/>
            </a:pPr>
            <a:r>
              <a:rPr lang="en-US" smtClean="0">
                <a:effectLst>
                  <a:outerShdw blurRad="38100" dist="38100" dir="2700000" algn="tl">
                    <a:srgbClr val="FFFFFF"/>
                  </a:outerShdw>
                </a:effectLst>
              </a:rPr>
              <a:t>Gretel paraphrases the source’s idea and content.  She must give credit to the source.</a:t>
            </a:r>
          </a:p>
          <a:p>
            <a:pPr eaLnBrk="1" hangingPunct="1">
              <a:defRPr/>
            </a:pPr>
            <a:r>
              <a:rPr lang="en-US" smtClean="0">
                <a:effectLst>
                  <a:outerShdw blurRad="38100" dist="38100" dir="2700000" algn="tl">
                    <a:srgbClr val="FFFFFF"/>
                  </a:outerShdw>
                </a:effectLst>
              </a:rPr>
              <a:t>She must provide her audience with the source of the idea that she borrowed.</a:t>
            </a:r>
          </a:p>
        </p:txBody>
      </p:sp>
      <p:sp>
        <p:nvSpPr>
          <p:cNvPr id="57348" name="AutoShape 4">
            <a:hlinkClick r:id="rId3" action="ppaction://hlinksldjump"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838200"/>
            <a:ext cx="8229600" cy="1139825"/>
          </a:xfrm>
        </p:spPr>
        <p:txBody>
          <a:bodyPr/>
          <a:lstStyle/>
          <a:p>
            <a:pPr eaLnBrk="1" hangingPunct="1">
              <a:defRPr/>
            </a:pPr>
            <a:r>
              <a:rPr lang="en-US" sz="4000" smtClean="0">
                <a:effectLst>
                  <a:outerShdw blurRad="38100" dist="38100" dir="2700000" algn="tl">
                    <a:srgbClr val="FFFFFF"/>
                  </a:outerShdw>
                </a:effectLst>
              </a:rPr>
              <a:t>You are incorrect!</a:t>
            </a:r>
            <a:br>
              <a:rPr lang="en-US" sz="4000" smtClean="0">
                <a:effectLst>
                  <a:outerShdw blurRad="38100" dist="38100" dir="2700000" algn="tl">
                    <a:srgbClr val="FFFFFF"/>
                  </a:outerShdw>
                </a:effectLst>
              </a:rPr>
            </a:br>
            <a:r>
              <a:rPr lang="en-US" sz="4000" smtClean="0">
                <a:effectLst>
                  <a:outerShdw blurRad="38100" dist="38100" dir="2700000" algn="tl">
                    <a:srgbClr val="FFFFFF"/>
                  </a:outerShdw>
                </a:effectLst>
              </a:rPr>
              <a:t>Gretel must cite the source of this information, even though she put it </a:t>
            </a:r>
            <a:br>
              <a:rPr lang="en-US" sz="4000" smtClean="0">
                <a:effectLst>
                  <a:outerShdw blurRad="38100" dist="38100" dir="2700000" algn="tl">
                    <a:srgbClr val="FFFFFF"/>
                  </a:outerShdw>
                </a:effectLst>
              </a:rPr>
            </a:br>
            <a:r>
              <a:rPr lang="en-US" sz="4000" smtClean="0">
                <a:effectLst>
                  <a:outerShdw blurRad="38100" dist="38100" dir="2700000" algn="tl">
                    <a:srgbClr val="FFFFFF"/>
                  </a:outerShdw>
                </a:effectLst>
              </a:rPr>
              <a:t>in her own words.</a:t>
            </a:r>
          </a:p>
        </p:txBody>
      </p:sp>
      <p:sp>
        <p:nvSpPr>
          <p:cNvPr id="58371" name="AutoShape 4">
            <a:hlinkClick r:id="rId3" action="ppaction://hlinksldjump"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9641" name="Rectangle 9"/>
          <p:cNvSpPr>
            <a:spLocks noGrp="1" noChangeArrowheads="1"/>
          </p:cNvSpPr>
          <p:nvPr>
            <p:ph type="body" idx="1"/>
          </p:nvPr>
        </p:nvSpPr>
        <p:spPr>
          <a:xfrm>
            <a:off x="457200" y="2971800"/>
            <a:ext cx="8229600" cy="3962400"/>
          </a:xfrm>
        </p:spPr>
        <p:txBody>
          <a:bodyPr/>
          <a:lstStyle/>
          <a:p>
            <a:pPr eaLnBrk="1" hangingPunct="1">
              <a:defRPr/>
            </a:pPr>
            <a:r>
              <a:rPr lang="en-US" smtClean="0">
                <a:effectLst>
                  <a:outerShdw blurRad="38100" dist="38100" dir="2700000" algn="tl">
                    <a:srgbClr val="FFFFFF"/>
                  </a:outerShdw>
                </a:effectLst>
              </a:rPr>
              <a:t>Gretel paraphrases the ideas of the source, so she must cite the identity of the source.</a:t>
            </a:r>
          </a:p>
          <a:p>
            <a:pPr eaLnBrk="1" hangingPunct="1">
              <a:defRPr/>
            </a:pPr>
            <a:r>
              <a:rPr lang="en-US" smtClean="0">
                <a:effectLst>
                  <a:outerShdw blurRad="38100" dist="38100" dir="2700000" algn="tl">
                    <a:srgbClr val="FFFFFF"/>
                  </a:outerShdw>
                </a:effectLst>
              </a:rPr>
              <a:t>Gretel must provide her audience with the source of the material that she borrowed.</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2" name="Rectangle 4"/>
          <p:cNvSpPr>
            <a:spLocks noGrp="1" noChangeArrowheads="1"/>
          </p:cNvSpPr>
          <p:nvPr>
            <p:ph type="ctrTitle"/>
          </p:nvPr>
        </p:nvSpPr>
        <p:spPr>
          <a:xfrm>
            <a:off x="685800" y="3749675"/>
            <a:ext cx="7772400" cy="1736725"/>
          </a:xfrm>
        </p:spPr>
        <p:txBody>
          <a:bodyPr/>
          <a:lstStyle/>
          <a:p>
            <a:pPr eaLnBrk="1" hangingPunct="1">
              <a:defRPr/>
            </a:pPr>
            <a:r>
              <a:rPr lang="en-US" sz="4800" smtClean="0"/>
              <a:t>So, you can identify what must have a citation…</a:t>
            </a:r>
            <a:br>
              <a:rPr lang="en-US" sz="4800" smtClean="0"/>
            </a:br>
            <a:r>
              <a:rPr lang="en-US" sz="4800" smtClean="0"/>
              <a:t/>
            </a:r>
            <a:br>
              <a:rPr lang="en-US" sz="4800" smtClean="0"/>
            </a:br>
            <a:r>
              <a:rPr lang="en-US" sz="4800" smtClean="0"/>
              <a:t>Now you need to know </a:t>
            </a:r>
            <a:br>
              <a:rPr lang="en-US" sz="4800" smtClean="0"/>
            </a:br>
            <a:r>
              <a:rPr lang="en-US" sz="4800" smtClean="0"/>
              <a:t>how to use and cite a source!</a:t>
            </a:r>
          </a:p>
        </p:txBody>
      </p:sp>
      <p:sp>
        <p:nvSpPr>
          <p:cNvPr id="59395" name="AutoShape 6">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How to Cite a Source</a:t>
            </a:r>
          </a:p>
        </p:txBody>
      </p:sp>
      <p:sp>
        <p:nvSpPr>
          <p:cNvPr id="18435" name="Rectangle 3"/>
          <p:cNvSpPr>
            <a:spLocks noGrp="1" noChangeArrowheads="1"/>
          </p:cNvSpPr>
          <p:nvPr>
            <p:ph type="body" idx="1"/>
          </p:nvPr>
        </p:nvSpPr>
        <p:spPr>
          <a:xfrm>
            <a:off x="457200" y="1600200"/>
            <a:ext cx="8382000" cy="4530725"/>
          </a:xfrm>
        </p:spPr>
        <p:txBody>
          <a:bodyPr/>
          <a:lstStyle/>
          <a:p>
            <a:pPr eaLnBrk="1" hangingPunct="1">
              <a:lnSpc>
                <a:spcPct val="80000"/>
              </a:lnSpc>
              <a:defRPr/>
            </a:pPr>
            <a:r>
              <a:rPr lang="en-US" sz="2800" smtClean="0"/>
              <a:t>It’s easy. Just provide your audience with the source of any ideas or words that are not your own.  </a:t>
            </a:r>
          </a:p>
          <a:p>
            <a:pPr eaLnBrk="1" hangingPunct="1">
              <a:lnSpc>
                <a:spcPct val="80000"/>
              </a:lnSpc>
              <a:buFont typeface="Wingdings" pitchFamily="2" charset="2"/>
              <a:buNone/>
              <a:defRPr/>
            </a:pPr>
            <a:endParaRPr lang="en-US" sz="1400" smtClean="0"/>
          </a:p>
          <a:p>
            <a:pPr lvl="1" eaLnBrk="1" hangingPunct="1">
              <a:lnSpc>
                <a:spcPct val="80000"/>
              </a:lnSpc>
              <a:defRPr/>
            </a:pPr>
            <a:r>
              <a:rPr lang="en-US" sz="2400" smtClean="0"/>
              <a:t>First, carefully mark the beginning and end of the source’s words or ideas.</a:t>
            </a:r>
          </a:p>
          <a:p>
            <a:pPr eaLnBrk="1" hangingPunct="1">
              <a:lnSpc>
                <a:spcPct val="80000"/>
              </a:lnSpc>
              <a:buFont typeface="Wingdings" pitchFamily="2" charset="2"/>
              <a:buNone/>
              <a:defRPr/>
            </a:pPr>
            <a:endParaRPr lang="en-US" sz="1400" smtClean="0"/>
          </a:p>
          <a:p>
            <a:pPr lvl="1" eaLnBrk="1" hangingPunct="1">
              <a:lnSpc>
                <a:spcPct val="80000"/>
              </a:lnSpc>
              <a:defRPr/>
            </a:pPr>
            <a:r>
              <a:rPr lang="en-US" sz="2400" smtClean="0"/>
              <a:t>Then, provide a bibliography to show where the borrowed material originated.</a:t>
            </a:r>
          </a:p>
          <a:p>
            <a:pPr lvl="1" eaLnBrk="1" hangingPunct="1">
              <a:lnSpc>
                <a:spcPct val="80000"/>
              </a:lnSpc>
              <a:buFontTx/>
              <a:buNone/>
              <a:defRPr/>
            </a:pPr>
            <a:endParaRPr lang="en-US" sz="2400" smtClean="0"/>
          </a:p>
          <a:p>
            <a:pPr eaLnBrk="1" hangingPunct="1">
              <a:lnSpc>
                <a:spcPct val="80000"/>
              </a:lnSpc>
              <a:defRPr/>
            </a:pPr>
            <a:r>
              <a:rPr lang="en-US" sz="2800" smtClean="0"/>
              <a:t>In fact, listing your sources shows your audience that you are an informed, well researched writer!</a:t>
            </a:r>
          </a:p>
        </p:txBody>
      </p:sp>
      <p:sp>
        <p:nvSpPr>
          <p:cNvPr id="60420" name="AutoShape 5">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6200"/>
            <a:ext cx="8229600" cy="1139825"/>
          </a:xfrm>
        </p:spPr>
        <p:txBody>
          <a:bodyPr/>
          <a:lstStyle/>
          <a:p>
            <a:pPr eaLnBrk="1" hangingPunct="1">
              <a:defRPr/>
            </a:pPr>
            <a:r>
              <a:rPr lang="en-US" smtClean="0"/>
              <a:t>How to Cite Direct Quotations</a:t>
            </a:r>
          </a:p>
        </p:txBody>
      </p:sp>
      <p:sp>
        <p:nvSpPr>
          <p:cNvPr id="36867" name="Rectangle 3"/>
          <p:cNvSpPr>
            <a:spLocks noGrp="1" noChangeArrowheads="1"/>
          </p:cNvSpPr>
          <p:nvPr>
            <p:ph type="body" idx="1"/>
          </p:nvPr>
        </p:nvSpPr>
        <p:spPr>
          <a:xfrm>
            <a:off x="304800" y="1143000"/>
            <a:ext cx="8534400" cy="5486400"/>
          </a:xfrm>
        </p:spPr>
        <p:txBody>
          <a:bodyPr/>
          <a:lstStyle/>
          <a:p>
            <a:pPr eaLnBrk="1" hangingPunct="1">
              <a:lnSpc>
                <a:spcPct val="90000"/>
              </a:lnSpc>
              <a:defRPr/>
            </a:pPr>
            <a:r>
              <a:rPr lang="en-US" sz="2400" smtClean="0"/>
              <a:t>Provide a bibliographic entry to show where the borrowed material originated.</a:t>
            </a:r>
          </a:p>
          <a:p>
            <a:pPr lvl="2" eaLnBrk="1" hangingPunct="1">
              <a:lnSpc>
                <a:spcPct val="90000"/>
              </a:lnSpc>
              <a:defRPr/>
            </a:pPr>
            <a:r>
              <a:rPr lang="en-US" sz="1800" smtClean="0"/>
              <a:t>Park, Beth L.  </a:t>
            </a:r>
            <a:r>
              <a:rPr lang="en-US" sz="1800" u="sng" smtClean="0"/>
              <a:t>Understanding Ayn Rand’s </a:t>
            </a:r>
            <a:r>
              <a:rPr lang="en-US" sz="1800" i="1" u="sng" smtClean="0"/>
              <a:t>Anthem</a:t>
            </a:r>
            <a:r>
              <a:rPr lang="en-US" sz="1800" i="1" smtClean="0"/>
              <a:t>.  </a:t>
            </a:r>
            <a:r>
              <a:rPr lang="en-US" sz="1800" smtClean="0"/>
              <a:t>Lebo University Press: Pittsburgh, 2008. </a:t>
            </a:r>
          </a:p>
          <a:p>
            <a:pPr lvl="2" eaLnBrk="1" hangingPunct="1">
              <a:lnSpc>
                <a:spcPct val="90000"/>
              </a:lnSpc>
              <a:buFont typeface="Wingdings" pitchFamily="2" charset="2"/>
              <a:buNone/>
              <a:defRPr/>
            </a:pPr>
            <a:endParaRPr lang="en-US" sz="1800" smtClean="0"/>
          </a:p>
          <a:p>
            <a:pPr eaLnBrk="1" hangingPunct="1">
              <a:lnSpc>
                <a:spcPct val="90000"/>
              </a:lnSpc>
              <a:defRPr/>
            </a:pPr>
            <a:r>
              <a:rPr lang="en-US" sz="2400" smtClean="0"/>
              <a:t>Carefully mark the beginning and end of the source’s words or idea.</a:t>
            </a:r>
          </a:p>
          <a:p>
            <a:pPr lvl="1" eaLnBrk="1" hangingPunct="1">
              <a:lnSpc>
                <a:spcPct val="90000"/>
              </a:lnSpc>
              <a:defRPr/>
            </a:pPr>
            <a:r>
              <a:rPr lang="en-US" sz="2000" smtClean="0"/>
              <a:t>Use a </a:t>
            </a:r>
            <a:r>
              <a:rPr lang="en-US" sz="2000" smtClean="0">
                <a:solidFill>
                  <a:srgbClr val="FFFF99"/>
                </a:solidFill>
              </a:rPr>
              <a:t>signal phrase</a:t>
            </a:r>
            <a:r>
              <a:rPr lang="en-US" sz="2000" smtClean="0"/>
              <a:t> to introduce the source.</a:t>
            </a:r>
          </a:p>
          <a:p>
            <a:pPr lvl="1" eaLnBrk="1" hangingPunct="1">
              <a:lnSpc>
                <a:spcPct val="90000"/>
              </a:lnSpc>
              <a:defRPr/>
            </a:pPr>
            <a:r>
              <a:rPr lang="en-US" sz="2000" smtClean="0"/>
              <a:t>Use </a:t>
            </a:r>
            <a:r>
              <a:rPr lang="en-US" sz="2000" smtClean="0">
                <a:solidFill>
                  <a:srgbClr val="FF6699"/>
                </a:solidFill>
              </a:rPr>
              <a:t>quotation marks</a:t>
            </a:r>
            <a:r>
              <a:rPr lang="en-US" sz="2000" smtClean="0"/>
              <a:t> to surround the words of the source.</a:t>
            </a:r>
          </a:p>
          <a:p>
            <a:pPr lvl="1" eaLnBrk="1" hangingPunct="1">
              <a:lnSpc>
                <a:spcPct val="90000"/>
              </a:lnSpc>
              <a:defRPr/>
            </a:pPr>
            <a:r>
              <a:rPr lang="en-US" sz="2000" smtClean="0"/>
              <a:t>Provide </a:t>
            </a:r>
            <a:r>
              <a:rPr lang="en-US" sz="2000" smtClean="0">
                <a:solidFill>
                  <a:srgbClr val="33CCFF"/>
                </a:solidFill>
              </a:rPr>
              <a:t>the page number</a:t>
            </a:r>
            <a:r>
              <a:rPr lang="en-US" sz="2000" smtClean="0"/>
              <a:t> (or another citation) after the closing quotation marks.</a:t>
            </a:r>
          </a:p>
          <a:p>
            <a:pPr lvl="1" eaLnBrk="1" hangingPunct="1">
              <a:lnSpc>
                <a:spcPct val="90000"/>
              </a:lnSpc>
              <a:buFontTx/>
              <a:buNone/>
              <a:defRPr/>
            </a:pPr>
            <a:endParaRPr lang="en-US" sz="2000" smtClean="0"/>
          </a:p>
          <a:p>
            <a:pPr lvl="1" eaLnBrk="1" hangingPunct="1">
              <a:lnSpc>
                <a:spcPct val="90000"/>
              </a:lnSpc>
              <a:buFontTx/>
              <a:buNone/>
              <a:defRPr/>
            </a:pPr>
            <a:r>
              <a:rPr lang="en-US" sz="2000" smtClean="0"/>
              <a:t>EXAMPLE:</a:t>
            </a:r>
          </a:p>
          <a:p>
            <a:pPr lvl="1" eaLnBrk="1" hangingPunct="1">
              <a:lnSpc>
                <a:spcPct val="90000"/>
              </a:lnSpc>
              <a:buFontTx/>
              <a:buNone/>
              <a:defRPr/>
            </a:pPr>
            <a:r>
              <a:rPr lang="en-US" sz="2000" smtClean="0">
                <a:solidFill>
                  <a:srgbClr val="FFFF99"/>
                </a:solidFill>
                <a:effectLst/>
              </a:rPr>
              <a:t>	According to literary critic Beth L. Parks</a:t>
            </a:r>
            <a:r>
              <a:rPr lang="en-US" sz="2000" smtClean="0">
                <a:effectLst/>
              </a:rPr>
              <a:t>, Equality 7-2521 finds peace through</a:t>
            </a:r>
            <a:r>
              <a:rPr lang="en-US" sz="2000" smtClean="0">
                <a:solidFill>
                  <a:srgbClr val="FF6699"/>
                </a:solidFill>
                <a:effectLst/>
              </a:rPr>
              <a:t> “</a:t>
            </a:r>
            <a:r>
              <a:rPr lang="en-US" sz="2000" smtClean="0">
                <a:effectLst/>
              </a:rPr>
              <a:t>his search for the height of his own potential</a:t>
            </a:r>
            <a:r>
              <a:rPr lang="en-US" sz="2000" smtClean="0">
                <a:solidFill>
                  <a:srgbClr val="FF6699"/>
                </a:solidFill>
                <a:effectLst/>
              </a:rPr>
              <a:t>”</a:t>
            </a:r>
            <a:r>
              <a:rPr lang="en-US" sz="2000" smtClean="0">
                <a:effectLst/>
              </a:rPr>
              <a:t> </a:t>
            </a:r>
            <a:r>
              <a:rPr lang="en-US" sz="2000" smtClean="0">
                <a:solidFill>
                  <a:srgbClr val="33CCFF"/>
                </a:solidFill>
                <a:effectLst/>
              </a:rPr>
              <a:t>(24)</a:t>
            </a:r>
            <a:r>
              <a:rPr lang="en-US" sz="2000" smtClean="0">
                <a:effectLst/>
              </a:rPr>
              <a:t>.  </a:t>
            </a:r>
            <a:endParaRPr lang="en-US" sz="2000" smtClean="0"/>
          </a:p>
        </p:txBody>
      </p:sp>
      <p:sp>
        <p:nvSpPr>
          <p:cNvPr id="61444" name="AutoShape 4">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9375"/>
            <a:ext cx="8229600" cy="1139825"/>
          </a:xfrm>
        </p:spPr>
        <p:txBody>
          <a:bodyPr/>
          <a:lstStyle/>
          <a:p>
            <a:pPr eaLnBrk="1" hangingPunct="1">
              <a:defRPr/>
            </a:pPr>
            <a:r>
              <a:rPr lang="en-US" smtClean="0"/>
              <a:t>How to Cite Paraphrases</a:t>
            </a:r>
          </a:p>
        </p:txBody>
      </p:sp>
      <p:sp>
        <p:nvSpPr>
          <p:cNvPr id="45059" name="Rectangle 3"/>
          <p:cNvSpPr>
            <a:spLocks noGrp="1" noChangeArrowheads="1"/>
          </p:cNvSpPr>
          <p:nvPr>
            <p:ph type="body" idx="1"/>
          </p:nvPr>
        </p:nvSpPr>
        <p:spPr>
          <a:xfrm>
            <a:off x="304800" y="1066800"/>
            <a:ext cx="8610600" cy="5638800"/>
          </a:xfrm>
        </p:spPr>
        <p:txBody>
          <a:bodyPr/>
          <a:lstStyle/>
          <a:p>
            <a:pPr eaLnBrk="1" hangingPunct="1">
              <a:lnSpc>
                <a:spcPct val="80000"/>
              </a:lnSpc>
              <a:defRPr/>
            </a:pPr>
            <a:r>
              <a:rPr lang="en-US" sz="2000" smtClean="0"/>
              <a:t>Provide a bibliographic entry to show where the borrowed material originated.</a:t>
            </a:r>
          </a:p>
          <a:p>
            <a:pPr lvl="2" eaLnBrk="1" hangingPunct="1">
              <a:lnSpc>
                <a:spcPct val="80000"/>
              </a:lnSpc>
              <a:defRPr/>
            </a:pPr>
            <a:r>
              <a:rPr lang="en-US" sz="1600" smtClean="0"/>
              <a:t>Park, Beth L.  </a:t>
            </a:r>
            <a:r>
              <a:rPr lang="en-US" sz="1600" u="sng" smtClean="0"/>
              <a:t>Understanding Ayn Rand’s </a:t>
            </a:r>
            <a:r>
              <a:rPr lang="en-US" sz="1600" i="1" u="sng" smtClean="0"/>
              <a:t>Anthem</a:t>
            </a:r>
            <a:r>
              <a:rPr lang="en-US" sz="1600" i="1" smtClean="0"/>
              <a:t>.  </a:t>
            </a:r>
            <a:r>
              <a:rPr lang="en-US" sz="1600" smtClean="0"/>
              <a:t>Lebo University Press: Pittsburgh, 2008. </a:t>
            </a:r>
          </a:p>
          <a:p>
            <a:pPr lvl="2" eaLnBrk="1" hangingPunct="1">
              <a:lnSpc>
                <a:spcPct val="80000"/>
              </a:lnSpc>
              <a:buFont typeface="Wingdings" pitchFamily="2" charset="2"/>
              <a:buNone/>
              <a:defRPr/>
            </a:pPr>
            <a:endParaRPr lang="en-US" sz="1600" smtClean="0"/>
          </a:p>
          <a:p>
            <a:pPr eaLnBrk="1" hangingPunct="1">
              <a:lnSpc>
                <a:spcPct val="80000"/>
              </a:lnSpc>
              <a:defRPr/>
            </a:pPr>
            <a:r>
              <a:rPr lang="en-US" sz="2000" smtClean="0"/>
              <a:t>Carefully mark the beginning and end of the source’s words or idea.</a:t>
            </a:r>
          </a:p>
          <a:p>
            <a:pPr lvl="1" eaLnBrk="1" hangingPunct="1">
              <a:lnSpc>
                <a:spcPct val="80000"/>
              </a:lnSpc>
              <a:defRPr/>
            </a:pPr>
            <a:r>
              <a:rPr lang="en-US" sz="1800" smtClean="0"/>
              <a:t>Use a </a:t>
            </a:r>
            <a:r>
              <a:rPr lang="en-US" sz="1800" smtClean="0">
                <a:solidFill>
                  <a:srgbClr val="FFFF99"/>
                </a:solidFill>
              </a:rPr>
              <a:t>signal phrase</a:t>
            </a:r>
            <a:r>
              <a:rPr lang="en-US" sz="1800" smtClean="0"/>
              <a:t> to introduce the source</a:t>
            </a:r>
          </a:p>
          <a:p>
            <a:pPr lvl="1" eaLnBrk="1" hangingPunct="1">
              <a:lnSpc>
                <a:spcPct val="80000"/>
              </a:lnSpc>
              <a:defRPr/>
            </a:pPr>
            <a:r>
              <a:rPr lang="en-US" sz="1800" smtClean="0"/>
              <a:t>Put the source’s original words into your own words:</a:t>
            </a:r>
          </a:p>
          <a:p>
            <a:pPr lvl="2" eaLnBrk="1" hangingPunct="1">
              <a:lnSpc>
                <a:spcPct val="80000"/>
              </a:lnSpc>
              <a:defRPr/>
            </a:pPr>
            <a:r>
              <a:rPr lang="en-US" sz="1600" smtClean="0"/>
              <a:t>It isn’t just about using synonyms to replace words.</a:t>
            </a:r>
          </a:p>
          <a:p>
            <a:pPr lvl="2" eaLnBrk="1" hangingPunct="1">
              <a:lnSpc>
                <a:spcPct val="80000"/>
              </a:lnSpc>
              <a:defRPr/>
            </a:pPr>
            <a:r>
              <a:rPr lang="en-US" sz="1600" smtClean="0"/>
              <a:t>You must change the syntax, sentence structure, and organization of the original.</a:t>
            </a:r>
          </a:p>
          <a:p>
            <a:pPr lvl="2" eaLnBrk="1" hangingPunct="1">
              <a:lnSpc>
                <a:spcPct val="80000"/>
              </a:lnSpc>
              <a:defRPr/>
            </a:pPr>
            <a:r>
              <a:rPr lang="en-US" sz="1600" smtClean="0"/>
              <a:t>If you find yourself just changing a word here or there, ask yourself if a direct quotation would work.  If it would work, then use a direct quotation.</a:t>
            </a:r>
          </a:p>
          <a:p>
            <a:pPr lvl="1" eaLnBrk="1" hangingPunct="1">
              <a:lnSpc>
                <a:spcPct val="80000"/>
              </a:lnSpc>
              <a:defRPr/>
            </a:pPr>
            <a:r>
              <a:rPr lang="en-US" sz="1800" smtClean="0"/>
              <a:t>Provide </a:t>
            </a:r>
            <a:r>
              <a:rPr lang="en-US" sz="1800" smtClean="0">
                <a:solidFill>
                  <a:srgbClr val="33CCFF"/>
                </a:solidFill>
              </a:rPr>
              <a:t>the page number</a:t>
            </a:r>
            <a:r>
              <a:rPr lang="en-US" sz="1800" smtClean="0"/>
              <a:t> (or another citation) after the closing quotation marks. </a:t>
            </a:r>
          </a:p>
          <a:p>
            <a:pPr lvl="1" eaLnBrk="1" hangingPunct="1">
              <a:lnSpc>
                <a:spcPct val="80000"/>
              </a:lnSpc>
              <a:defRPr/>
            </a:pPr>
            <a:endParaRPr lang="en-US" sz="1800" smtClean="0">
              <a:effectLst/>
            </a:endParaRPr>
          </a:p>
          <a:p>
            <a:pPr lvl="1" eaLnBrk="1" hangingPunct="1">
              <a:lnSpc>
                <a:spcPct val="80000"/>
              </a:lnSpc>
              <a:buFontTx/>
              <a:buNone/>
              <a:defRPr/>
            </a:pPr>
            <a:r>
              <a:rPr lang="en-US" sz="1800" smtClean="0">
                <a:effectLst/>
              </a:rPr>
              <a:t>EXAMPLE:</a:t>
            </a:r>
          </a:p>
          <a:p>
            <a:pPr lvl="1" eaLnBrk="1" hangingPunct="1">
              <a:lnSpc>
                <a:spcPct val="80000"/>
              </a:lnSpc>
              <a:buFontTx/>
              <a:buNone/>
              <a:defRPr/>
            </a:pPr>
            <a:r>
              <a:rPr lang="en-US" sz="1800" smtClean="0">
                <a:solidFill>
                  <a:srgbClr val="FFFF99"/>
                </a:solidFill>
                <a:effectLst/>
              </a:rPr>
              <a:t>	According to literary critic Beth L. Parks</a:t>
            </a:r>
            <a:r>
              <a:rPr lang="en-US" sz="1800" smtClean="0">
                <a:effectLst/>
              </a:rPr>
              <a:t>, Equality 7-2521 separates himself from the society by striving to improve</a:t>
            </a:r>
          </a:p>
          <a:p>
            <a:pPr lvl="1" eaLnBrk="1" hangingPunct="1">
              <a:lnSpc>
                <a:spcPct val="80000"/>
              </a:lnSpc>
              <a:buFontTx/>
              <a:buNone/>
              <a:defRPr/>
            </a:pPr>
            <a:r>
              <a:rPr lang="en-US" sz="1800" smtClean="0">
                <a:effectLst/>
              </a:rPr>
              <a:t>	the world around him </a:t>
            </a:r>
            <a:r>
              <a:rPr lang="en-US" sz="1800" smtClean="0">
                <a:solidFill>
                  <a:srgbClr val="33CCFF"/>
                </a:solidFill>
                <a:effectLst/>
              </a:rPr>
              <a:t>(24)</a:t>
            </a:r>
            <a:r>
              <a:rPr lang="en-US" sz="1800" smtClean="0">
                <a:effectLst/>
              </a:rPr>
              <a:t>.  </a:t>
            </a:r>
          </a:p>
        </p:txBody>
      </p:sp>
      <p:sp>
        <p:nvSpPr>
          <p:cNvPr id="62468" name="AutoShape 5">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smtClean="0"/>
              <a:t>You said…</a:t>
            </a:r>
            <a:br>
              <a:rPr lang="en-US" sz="4000" smtClean="0"/>
            </a:br>
            <a:r>
              <a:rPr lang="en-US" sz="4000" smtClean="0"/>
              <a:t>Jack did plagiarize.</a:t>
            </a:r>
          </a:p>
        </p:txBody>
      </p:sp>
      <p:sp>
        <p:nvSpPr>
          <p:cNvPr id="10243" name="Rectangle 3"/>
          <p:cNvSpPr>
            <a:spLocks noGrp="1" noChangeArrowheads="1"/>
          </p:cNvSpPr>
          <p:nvPr>
            <p:ph type="body" idx="1"/>
          </p:nvPr>
        </p:nvSpPr>
        <p:spPr/>
        <p:txBody>
          <a:bodyPr/>
          <a:lstStyle/>
          <a:p>
            <a:pPr eaLnBrk="1" hangingPunct="1">
              <a:buFont typeface="Wingdings" pitchFamily="2" charset="2"/>
              <a:buNone/>
              <a:defRPr/>
            </a:pPr>
            <a:r>
              <a:rPr lang="en-US" smtClean="0">
                <a:solidFill>
                  <a:srgbClr val="FFFF99"/>
                </a:solidFill>
              </a:rPr>
              <a:t>You are right.</a:t>
            </a:r>
            <a:r>
              <a:rPr lang="en-US" smtClean="0"/>
              <a:t>  Jack’s actions constitute plagiarism.</a:t>
            </a:r>
          </a:p>
          <a:p>
            <a:pPr lvl="1" eaLnBrk="1" hangingPunct="1">
              <a:defRPr/>
            </a:pPr>
            <a:r>
              <a:rPr lang="en-US" smtClean="0"/>
              <a:t>Jack is committing plagiarism by taking the ideas of the source without citing them in the paper.</a:t>
            </a:r>
          </a:p>
          <a:p>
            <a:pPr lvl="1" eaLnBrk="1" hangingPunct="1">
              <a:defRPr/>
            </a:pPr>
            <a:r>
              <a:rPr lang="en-US" smtClean="0"/>
              <a:t>Even though he put the ideas in his own words, Jack is stealing the intellectual property of the source.</a:t>
            </a:r>
          </a:p>
        </p:txBody>
      </p:sp>
      <p:sp>
        <p:nvSpPr>
          <p:cNvPr id="8196" name="AutoShape 4">
            <a:hlinkClick r:id="rId2" action="ppaction://hlinksldjump" highlightClick="1"/>
          </p:cNvPr>
          <p:cNvSpPr>
            <a:spLocks noChangeArrowheads="1"/>
          </p:cNvSpPr>
          <p:nvPr/>
        </p:nvSpPr>
        <p:spPr bwMode="auto">
          <a:xfrm>
            <a:off x="7696200" y="5867400"/>
            <a:ext cx="1295400" cy="838200"/>
          </a:xfrm>
          <a:prstGeom prst="actionButtonForwardNex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sz="4000" smtClean="0"/>
              <a:t>It can be said in a bunch of different ways…</a:t>
            </a:r>
          </a:p>
        </p:txBody>
      </p:sp>
      <p:sp>
        <p:nvSpPr>
          <p:cNvPr id="63491" name="AutoShape 3"/>
          <p:cNvSpPr>
            <a:spLocks noChangeArrowheads="1"/>
          </p:cNvSpPr>
          <p:nvPr/>
        </p:nvSpPr>
        <p:spPr bwMode="auto">
          <a:xfrm rot="-482023">
            <a:off x="457200" y="1752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Mark the </a:t>
            </a:r>
          </a:p>
          <a:p>
            <a:pPr algn="ctr"/>
            <a:r>
              <a:rPr lang="en-US" sz="2800"/>
              <a:t>boundaries</a:t>
            </a:r>
          </a:p>
        </p:txBody>
      </p:sp>
      <p:sp>
        <p:nvSpPr>
          <p:cNvPr id="63492" name="AutoShape 4">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sz="4000" smtClean="0"/>
              <a:t>It can be said in a bunch of different ways…</a:t>
            </a:r>
          </a:p>
        </p:txBody>
      </p:sp>
      <p:sp>
        <p:nvSpPr>
          <p:cNvPr id="64515" name="AutoShape 3"/>
          <p:cNvSpPr>
            <a:spLocks noChangeArrowheads="1"/>
          </p:cNvSpPr>
          <p:nvPr/>
        </p:nvSpPr>
        <p:spPr bwMode="auto">
          <a:xfrm rot="-482023">
            <a:off x="457200" y="1752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Mark the </a:t>
            </a:r>
          </a:p>
          <a:p>
            <a:pPr algn="ctr"/>
            <a:r>
              <a:rPr lang="en-US" sz="2800"/>
              <a:t>boundaries</a:t>
            </a:r>
          </a:p>
        </p:txBody>
      </p:sp>
      <p:sp>
        <p:nvSpPr>
          <p:cNvPr id="64516" name="AutoShape 4"/>
          <p:cNvSpPr>
            <a:spLocks noChangeArrowheads="1"/>
          </p:cNvSpPr>
          <p:nvPr/>
        </p:nvSpPr>
        <p:spPr bwMode="auto">
          <a:xfrm rot="-1320323">
            <a:off x="6477000" y="46482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Bracket the </a:t>
            </a:r>
          </a:p>
          <a:p>
            <a:pPr algn="ctr"/>
            <a:r>
              <a:rPr lang="en-US" sz="2800"/>
              <a:t>borrowed</a:t>
            </a:r>
          </a:p>
        </p:txBody>
      </p:sp>
      <p:sp>
        <p:nvSpPr>
          <p:cNvPr id="64517" name="AutoShape 5">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sz="4000" smtClean="0"/>
              <a:t>It can be said in a bunch of different ways…</a:t>
            </a:r>
          </a:p>
        </p:txBody>
      </p:sp>
      <p:sp>
        <p:nvSpPr>
          <p:cNvPr id="65539" name="AutoShape 3"/>
          <p:cNvSpPr>
            <a:spLocks noChangeArrowheads="1"/>
          </p:cNvSpPr>
          <p:nvPr/>
        </p:nvSpPr>
        <p:spPr bwMode="auto">
          <a:xfrm rot="-482023">
            <a:off x="457200" y="1752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Mark the </a:t>
            </a:r>
          </a:p>
          <a:p>
            <a:pPr algn="ctr"/>
            <a:r>
              <a:rPr lang="en-US" sz="2800"/>
              <a:t>boundaries</a:t>
            </a:r>
          </a:p>
        </p:txBody>
      </p:sp>
      <p:sp>
        <p:nvSpPr>
          <p:cNvPr id="65540" name="AutoShape 4"/>
          <p:cNvSpPr>
            <a:spLocks noChangeArrowheads="1"/>
          </p:cNvSpPr>
          <p:nvPr/>
        </p:nvSpPr>
        <p:spPr bwMode="auto">
          <a:xfrm rot="255314">
            <a:off x="4114800" y="16764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Fence the </a:t>
            </a:r>
          </a:p>
          <a:p>
            <a:pPr algn="ctr"/>
            <a:r>
              <a:rPr lang="en-US" sz="2800"/>
              <a:t>borders</a:t>
            </a:r>
          </a:p>
        </p:txBody>
      </p:sp>
      <p:sp>
        <p:nvSpPr>
          <p:cNvPr id="65541" name="AutoShape 5"/>
          <p:cNvSpPr>
            <a:spLocks noChangeArrowheads="1"/>
          </p:cNvSpPr>
          <p:nvPr/>
        </p:nvSpPr>
        <p:spPr bwMode="auto">
          <a:xfrm rot="-1320323">
            <a:off x="6477000" y="46482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Bracket the </a:t>
            </a:r>
          </a:p>
          <a:p>
            <a:pPr algn="ctr"/>
            <a:r>
              <a:rPr lang="en-US" sz="2800"/>
              <a:t>borrowed</a:t>
            </a:r>
          </a:p>
        </p:txBody>
      </p:sp>
      <p:sp>
        <p:nvSpPr>
          <p:cNvPr id="65542" name="AutoShape 6">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defRPr/>
            </a:pPr>
            <a:r>
              <a:rPr lang="en-US" sz="4000" smtClean="0"/>
              <a:t>It can be said in a bunch of different ways…</a:t>
            </a:r>
          </a:p>
        </p:txBody>
      </p:sp>
      <p:sp>
        <p:nvSpPr>
          <p:cNvPr id="66563" name="AutoShape 3"/>
          <p:cNvSpPr>
            <a:spLocks noChangeArrowheads="1"/>
          </p:cNvSpPr>
          <p:nvPr/>
        </p:nvSpPr>
        <p:spPr bwMode="auto">
          <a:xfrm rot="-482023">
            <a:off x="457200" y="1752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Mark the </a:t>
            </a:r>
          </a:p>
          <a:p>
            <a:pPr algn="ctr"/>
            <a:r>
              <a:rPr lang="en-US" sz="2800"/>
              <a:t>boundaries</a:t>
            </a:r>
          </a:p>
        </p:txBody>
      </p:sp>
      <p:sp>
        <p:nvSpPr>
          <p:cNvPr id="66564" name="AutoShape 4"/>
          <p:cNvSpPr>
            <a:spLocks noChangeArrowheads="1"/>
          </p:cNvSpPr>
          <p:nvPr/>
        </p:nvSpPr>
        <p:spPr bwMode="auto">
          <a:xfrm>
            <a:off x="533400" y="5181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Enclose the </a:t>
            </a:r>
          </a:p>
          <a:p>
            <a:pPr algn="ctr"/>
            <a:r>
              <a:rPr lang="en-US" sz="2800"/>
              <a:t>borrowed</a:t>
            </a:r>
          </a:p>
        </p:txBody>
      </p:sp>
      <p:sp>
        <p:nvSpPr>
          <p:cNvPr id="66565" name="AutoShape 5"/>
          <p:cNvSpPr>
            <a:spLocks noChangeArrowheads="1"/>
          </p:cNvSpPr>
          <p:nvPr/>
        </p:nvSpPr>
        <p:spPr bwMode="auto">
          <a:xfrm rot="255314">
            <a:off x="4114800" y="16764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Fence the </a:t>
            </a:r>
          </a:p>
          <a:p>
            <a:pPr algn="ctr"/>
            <a:r>
              <a:rPr lang="en-US" sz="2800"/>
              <a:t>borders</a:t>
            </a:r>
          </a:p>
        </p:txBody>
      </p:sp>
      <p:sp>
        <p:nvSpPr>
          <p:cNvPr id="66566" name="AutoShape 6"/>
          <p:cNvSpPr>
            <a:spLocks noChangeArrowheads="1"/>
          </p:cNvSpPr>
          <p:nvPr/>
        </p:nvSpPr>
        <p:spPr bwMode="auto">
          <a:xfrm rot="-1320323">
            <a:off x="6477000" y="46482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Bracket the </a:t>
            </a:r>
          </a:p>
          <a:p>
            <a:pPr algn="ctr"/>
            <a:r>
              <a:rPr lang="en-US" sz="2800"/>
              <a:t>borrowed</a:t>
            </a:r>
          </a:p>
        </p:txBody>
      </p:sp>
      <p:sp>
        <p:nvSpPr>
          <p:cNvPr id="66567" name="AutoShape 7">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sz="4000" smtClean="0"/>
              <a:t>It can be said in a bunch of different ways…</a:t>
            </a:r>
          </a:p>
        </p:txBody>
      </p:sp>
      <p:sp>
        <p:nvSpPr>
          <p:cNvPr id="67587" name="AutoShape 3"/>
          <p:cNvSpPr>
            <a:spLocks noChangeArrowheads="1"/>
          </p:cNvSpPr>
          <p:nvPr/>
        </p:nvSpPr>
        <p:spPr bwMode="auto">
          <a:xfrm rot="-482023">
            <a:off x="457200" y="1752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Mark the </a:t>
            </a:r>
          </a:p>
          <a:p>
            <a:pPr algn="ctr"/>
            <a:r>
              <a:rPr lang="en-US" sz="2800"/>
              <a:t>boundaries</a:t>
            </a:r>
          </a:p>
        </p:txBody>
      </p:sp>
      <p:sp>
        <p:nvSpPr>
          <p:cNvPr id="67588" name="AutoShape 4"/>
          <p:cNvSpPr>
            <a:spLocks noChangeArrowheads="1"/>
          </p:cNvSpPr>
          <p:nvPr/>
        </p:nvSpPr>
        <p:spPr bwMode="auto">
          <a:xfrm rot="1448323">
            <a:off x="6781800" y="1447800"/>
            <a:ext cx="2133600" cy="8382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Frame the</a:t>
            </a:r>
          </a:p>
          <a:p>
            <a:pPr algn="ctr"/>
            <a:r>
              <a:rPr lang="en-US" sz="2800"/>
              <a:t>usage</a:t>
            </a:r>
          </a:p>
        </p:txBody>
      </p:sp>
      <p:sp>
        <p:nvSpPr>
          <p:cNvPr id="67589" name="AutoShape 5"/>
          <p:cNvSpPr>
            <a:spLocks noChangeArrowheads="1"/>
          </p:cNvSpPr>
          <p:nvPr/>
        </p:nvSpPr>
        <p:spPr bwMode="auto">
          <a:xfrm>
            <a:off x="533400" y="5181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Enclose the </a:t>
            </a:r>
          </a:p>
          <a:p>
            <a:pPr algn="ctr"/>
            <a:r>
              <a:rPr lang="en-US" sz="2800"/>
              <a:t>borrowed</a:t>
            </a:r>
          </a:p>
        </p:txBody>
      </p:sp>
      <p:sp>
        <p:nvSpPr>
          <p:cNvPr id="67590" name="AutoShape 6"/>
          <p:cNvSpPr>
            <a:spLocks noChangeArrowheads="1"/>
          </p:cNvSpPr>
          <p:nvPr/>
        </p:nvSpPr>
        <p:spPr bwMode="auto">
          <a:xfrm rot="255314">
            <a:off x="4114800" y="16764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Fence the </a:t>
            </a:r>
          </a:p>
          <a:p>
            <a:pPr algn="ctr"/>
            <a:r>
              <a:rPr lang="en-US" sz="2800"/>
              <a:t>borders</a:t>
            </a:r>
          </a:p>
        </p:txBody>
      </p:sp>
      <p:sp>
        <p:nvSpPr>
          <p:cNvPr id="67591" name="AutoShape 7"/>
          <p:cNvSpPr>
            <a:spLocks noChangeArrowheads="1"/>
          </p:cNvSpPr>
          <p:nvPr/>
        </p:nvSpPr>
        <p:spPr bwMode="auto">
          <a:xfrm rot="-1320323">
            <a:off x="6477000" y="46482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Bracket the </a:t>
            </a:r>
          </a:p>
          <a:p>
            <a:pPr algn="ctr"/>
            <a:r>
              <a:rPr lang="en-US" sz="2800"/>
              <a:t>borrowed</a:t>
            </a:r>
          </a:p>
        </p:txBody>
      </p:sp>
      <p:sp>
        <p:nvSpPr>
          <p:cNvPr id="67592" name="AutoShape 8">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sz="4000" smtClean="0"/>
              <a:t>It can be said in a bunch of different ways…</a:t>
            </a:r>
          </a:p>
        </p:txBody>
      </p:sp>
      <p:sp>
        <p:nvSpPr>
          <p:cNvPr id="68611" name="AutoShape 3"/>
          <p:cNvSpPr>
            <a:spLocks noChangeArrowheads="1"/>
          </p:cNvSpPr>
          <p:nvPr/>
        </p:nvSpPr>
        <p:spPr bwMode="auto">
          <a:xfrm rot="-482023">
            <a:off x="457200" y="1752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Mark the </a:t>
            </a:r>
          </a:p>
          <a:p>
            <a:pPr algn="ctr"/>
            <a:r>
              <a:rPr lang="en-US" sz="2800"/>
              <a:t>boundaries</a:t>
            </a:r>
          </a:p>
        </p:txBody>
      </p:sp>
      <p:sp>
        <p:nvSpPr>
          <p:cNvPr id="68612" name="AutoShape 4"/>
          <p:cNvSpPr>
            <a:spLocks noChangeArrowheads="1"/>
          </p:cNvSpPr>
          <p:nvPr/>
        </p:nvSpPr>
        <p:spPr bwMode="auto">
          <a:xfrm rot="1448323">
            <a:off x="6781800" y="1447800"/>
            <a:ext cx="2133600" cy="8382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Frame the</a:t>
            </a:r>
          </a:p>
          <a:p>
            <a:pPr algn="ctr"/>
            <a:r>
              <a:rPr lang="en-US" sz="2800"/>
              <a:t>usage</a:t>
            </a:r>
          </a:p>
        </p:txBody>
      </p:sp>
      <p:sp>
        <p:nvSpPr>
          <p:cNvPr id="68613" name="AutoShape 5"/>
          <p:cNvSpPr>
            <a:spLocks noChangeArrowheads="1"/>
          </p:cNvSpPr>
          <p:nvPr/>
        </p:nvSpPr>
        <p:spPr bwMode="auto">
          <a:xfrm>
            <a:off x="533400" y="5181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Enclose the </a:t>
            </a:r>
          </a:p>
          <a:p>
            <a:pPr algn="ctr"/>
            <a:r>
              <a:rPr lang="en-US" sz="2800"/>
              <a:t>borrowed</a:t>
            </a:r>
          </a:p>
        </p:txBody>
      </p:sp>
      <p:sp>
        <p:nvSpPr>
          <p:cNvPr id="68614" name="AutoShape 6"/>
          <p:cNvSpPr>
            <a:spLocks noChangeArrowheads="1"/>
          </p:cNvSpPr>
          <p:nvPr/>
        </p:nvSpPr>
        <p:spPr bwMode="auto">
          <a:xfrm rot="255314">
            <a:off x="4114800" y="16764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Fence the </a:t>
            </a:r>
          </a:p>
          <a:p>
            <a:pPr algn="ctr"/>
            <a:r>
              <a:rPr lang="en-US" sz="2800"/>
              <a:t>borders</a:t>
            </a:r>
          </a:p>
        </p:txBody>
      </p:sp>
      <p:sp>
        <p:nvSpPr>
          <p:cNvPr id="68615" name="AutoShape 7"/>
          <p:cNvSpPr>
            <a:spLocks noChangeArrowheads="1"/>
          </p:cNvSpPr>
          <p:nvPr/>
        </p:nvSpPr>
        <p:spPr bwMode="auto">
          <a:xfrm rot="995677">
            <a:off x="3581400" y="5181600"/>
            <a:ext cx="25908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Surround</a:t>
            </a:r>
          </a:p>
          <a:p>
            <a:pPr algn="ctr"/>
            <a:r>
              <a:rPr lang="en-US" sz="2800"/>
              <a:t>the usage</a:t>
            </a:r>
          </a:p>
        </p:txBody>
      </p:sp>
      <p:sp>
        <p:nvSpPr>
          <p:cNvPr id="68616" name="AutoShape 8"/>
          <p:cNvSpPr>
            <a:spLocks noChangeArrowheads="1"/>
          </p:cNvSpPr>
          <p:nvPr/>
        </p:nvSpPr>
        <p:spPr bwMode="auto">
          <a:xfrm rot="-1320323">
            <a:off x="6477000" y="46482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Bracket the </a:t>
            </a:r>
          </a:p>
          <a:p>
            <a:pPr algn="ctr"/>
            <a:r>
              <a:rPr lang="en-US" sz="2800"/>
              <a:t>borrowed</a:t>
            </a:r>
          </a:p>
        </p:txBody>
      </p:sp>
      <p:sp>
        <p:nvSpPr>
          <p:cNvPr id="68617" name="AutoShape 9">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AutoShape 2"/>
          <p:cNvSpPr>
            <a:spLocks noChangeArrowheads="1"/>
          </p:cNvSpPr>
          <p:nvPr/>
        </p:nvSpPr>
        <p:spPr bwMode="auto">
          <a:xfrm>
            <a:off x="914400" y="2743200"/>
            <a:ext cx="7315200" cy="2438400"/>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sz="2800" b="1">
                <a:solidFill>
                  <a:srgbClr val="000000"/>
                </a:solidFill>
              </a:rPr>
              <a:t>But, they all mean the same thing…</a:t>
            </a:r>
          </a:p>
          <a:p>
            <a:pPr algn="ctr"/>
            <a:r>
              <a:rPr lang="en-US" sz="2800" b="1">
                <a:solidFill>
                  <a:srgbClr val="000000"/>
                </a:solidFill>
              </a:rPr>
              <a:t>Provide a clear indication </a:t>
            </a:r>
          </a:p>
          <a:p>
            <a:pPr algn="ctr"/>
            <a:r>
              <a:rPr lang="en-US" sz="2800" b="1">
                <a:solidFill>
                  <a:srgbClr val="000000"/>
                </a:solidFill>
              </a:rPr>
              <a:t>of any words or ideas </a:t>
            </a:r>
          </a:p>
          <a:p>
            <a:pPr algn="ctr"/>
            <a:r>
              <a:rPr lang="en-US" sz="2800" b="1">
                <a:solidFill>
                  <a:srgbClr val="000000"/>
                </a:solidFill>
              </a:rPr>
              <a:t>that are not your own.</a:t>
            </a:r>
          </a:p>
        </p:txBody>
      </p:sp>
      <p:sp>
        <p:nvSpPr>
          <p:cNvPr id="111619" name="Rectangle 3"/>
          <p:cNvSpPr>
            <a:spLocks noGrp="1" noChangeArrowheads="1"/>
          </p:cNvSpPr>
          <p:nvPr>
            <p:ph type="title"/>
          </p:nvPr>
        </p:nvSpPr>
        <p:spPr/>
        <p:txBody>
          <a:bodyPr/>
          <a:lstStyle/>
          <a:p>
            <a:pPr eaLnBrk="1" hangingPunct="1">
              <a:defRPr/>
            </a:pPr>
            <a:r>
              <a:rPr lang="en-US" sz="4000" smtClean="0"/>
              <a:t>It can be said in a bunch of different ways…</a:t>
            </a:r>
          </a:p>
        </p:txBody>
      </p:sp>
      <p:sp>
        <p:nvSpPr>
          <p:cNvPr id="69636" name="AutoShape 4"/>
          <p:cNvSpPr>
            <a:spLocks noChangeArrowheads="1"/>
          </p:cNvSpPr>
          <p:nvPr/>
        </p:nvSpPr>
        <p:spPr bwMode="auto">
          <a:xfrm rot="-482023">
            <a:off x="457200" y="1752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Mark the </a:t>
            </a:r>
          </a:p>
          <a:p>
            <a:pPr algn="ctr"/>
            <a:r>
              <a:rPr lang="en-US" sz="2800"/>
              <a:t>boundaries</a:t>
            </a:r>
          </a:p>
        </p:txBody>
      </p:sp>
      <p:sp>
        <p:nvSpPr>
          <p:cNvPr id="69637" name="AutoShape 5"/>
          <p:cNvSpPr>
            <a:spLocks noChangeArrowheads="1"/>
          </p:cNvSpPr>
          <p:nvPr/>
        </p:nvSpPr>
        <p:spPr bwMode="auto">
          <a:xfrm rot="1448323">
            <a:off x="6781800" y="1447800"/>
            <a:ext cx="2133600" cy="8382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Frame the</a:t>
            </a:r>
          </a:p>
          <a:p>
            <a:pPr algn="ctr"/>
            <a:r>
              <a:rPr lang="en-US" sz="2800"/>
              <a:t>usage</a:t>
            </a:r>
          </a:p>
        </p:txBody>
      </p:sp>
      <p:sp>
        <p:nvSpPr>
          <p:cNvPr id="69638" name="AutoShape 6"/>
          <p:cNvSpPr>
            <a:spLocks noChangeArrowheads="1"/>
          </p:cNvSpPr>
          <p:nvPr/>
        </p:nvSpPr>
        <p:spPr bwMode="auto">
          <a:xfrm>
            <a:off x="533400" y="51816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Enclose the </a:t>
            </a:r>
          </a:p>
          <a:p>
            <a:pPr algn="ctr"/>
            <a:r>
              <a:rPr lang="en-US" sz="2800"/>
              <a:t>borrowed</a:t>
            </a:r>
          </a:p>
        </p:txBody>
      </p:sp>
      <p:sp>
        <p:nvSpPr>
          <p:cNvPr id="69639" name="AutoShape 7"/>
          <p:cNvSpPr>
            <a:spLocks noChangeArrowheads="1"/>
          </p:cNvSpPr>
          <p:nvPr/>
        </p:nvSpPr>
        <p:spPr bwMode="auto">
          <a:xfrm rot="255314">
            <a:off x="4114800" y="16764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Fence the </a:t>
            </a:r>
          </a:p>
          <a:p>
            <a:pPr algn="ctr"/>
            <a:r>
              <a:rPr lang="en-US" sz="2800"/>
              <a:t>borders</a:t>
            </a:r>
          </a:p>
        </p:txBody>
      </p:sp>
      <p:sp>
        <p:nvSpPr>
          <p:cNvPr id="69640" name="AutoShape 8"/>
          <p:cNvSpPr>
            <a:spLocks noChangeArrowheads="1"/>
          </p:cNvSpPr>
          <p:nvPr/>
        </p:nvSpPr>
        <p:spPr bwMode="auto">
          <a:xfrm rot="995677">
            <a:off x="3581400" y="5181600"/>
            <a:ext cx="25908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Circumscribe </a:t>
            </a:r>
          </a:p>
          <a:p>
            <a:pPr algn="ctr"/>
            <a:r>
              <a:rPr lang="en-US" sz="2800"/>
              <a:t>the usage</a:t>
            </a:r>
          </a:p>
        </p:txBody>
      </p:sp>
      <p:sp>
        <p:nvSpPr>
          <p:cNvPr id="69641" name="AutoShape 9"/>
          <p:cNvSpPr>
            <a:spLocks noChangeArrowheads="1"/>
          </p:cNvSpPr>
          <p:nvPr/>
        </p:nvSpPr>
        <p:spPr bwMode="auto">
          <a:xfrm rot="-1320323">
            <a:off x="6477000" y="4648200"/>
            <a:ext cx="22860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800"/>
              <a:t>Bracket the </a:t>
            </a:r>
          </a:p>
          <a:p>
            <a:pPr algn="ctr"/>
            <a:r>
              <a:rPr lang="en-US" sz="2800"/>
              <a:t>borrowed</a:t>
            </a:r>
          </a:p>
        </p:txBody>
      </p:sp>
      <p:sp>
        <p:nvSpPr>
          <p:cNvPr id="69642" name="AutoShape 10">
            <a:hlinkClick r:id="" action="ppaction://hlinkshowjump?jump=nextslide" highlightClick="1"/>
          </p:cNvPr>
          <p:cNvSpPr>
            <a:spLocks noChangeArrowheads="1"/>
          </p:cNvSpPr>
          <p:nvPr/>
        </p:nvSpPr>
        <p:spPr bwMode="auto">
          <a:xfrm>
            <a:off x="7696200" y="5867400"/>
            <a:ext cx="1295400" cy="8382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Sources Cited</a:t>
            </a:r>
          </a:p>
        </p:txBody>
      </p:sp>
      <p:sp>
        <p:nvSpPr>
          <p:cNvPr id="39939" name="Rectangle 3"/>
          <p:cNvSpPr>
            <a:spLocks noGrp="1" noChangeArrowheads="1"/>
          </p:cNvSpPr>
          <p:nvPr>
            <p:ph type="body" idx="1"/>
          </p:nvPr>
        </p:nvSpPr>
        <p:spPr/>
        <p:txBody>
          <a:bodyPr/>
          <a:lstStyle/>
          <a:p>
            <a:pPr eaLnBrk="1" hangingPunct="1">
              <a:buFont typeface="Wingdings" pitchFamily="2" charset="2"/>
              <a:buNone/>
              <a:defRPr/>
            </a:pPr>
            <a:r>
              <a:rPr lang="en-US" dirty="0" smtClean="0"/>
              <a:t>This presentation was based on one created by Michelle Kramer </a:t>
            </a:r>
            <a:r>
              <a:rPr lang="en-US" dirty="0"/>
              <a:t>(</a:t>
            </a:r>
            <a:r>
              <a:rPr lang="en-US" dirty="0">
                <a:hlinkClick r:id="rId2"/>
              </a:rPr>
              <a:t>mkramer@mtlsd.net</a:t>
            </a:r>
            <a:r>
              <a:rPr lang="en-US" dirty="0"/>
              <a:t>)  </a:t>
            </a:r>
            <a:r>
              <a:rPr lang="en-US" dirty="0" smtClean="0"/>
              <a:t>and Sherri Miller </a:t>
            </a:r>
            <a:r>
              <a:rPr lang="en-US" dirty="0"/>
              <a:t>(</a:t>
            </a:r>
            <a:r>
              <a:rPr lang="en-US" dirty="0">
                <a:hlinkClick r:id="rId3"/>
              </a:rPr>
              <a:t>shmiller@mtlsd.net</a:t>
            </a:r>
            <a:r>
              <a:rPr lang="en-US" dirty="0"/>
              <a:t>), </a:t>
            </a:r>
            <a:r>
              <a:rPr lang="en-US" dirty="0" smtClean="0"/>
              <a:t>at Mount Lebanon High School, Pittsburg, PN.</a:t>
            </a:r>
          </a:p>
          <a:p>
            <a:pPr eaLnBrk="1" hangingPunct="1">
              <a:buFont typeface="Wingdings" pitchFamily="2" charset="2"/>
              <a:buNone/>
              <a:defRPr/>
            </a:pPr>
            <a:endParaRPr lang="en-US" dirty="0" smtClean="0"/>
          </a:p>
        </p:txBody>
      </p:sp>
      <p:sp>
        <p:nvSpPr>
          <p:cNvPr id="70660" name="AutoShape 4">
            <a:hlinkClick r:id="" action="ppaction://hlinkshowjump?jump=nextslide" highlightClick="1"/>
          </p:cNvPr>
          <p:cNvSpPr>
            <a:spLocks noChangeArrowheads="1"/>
          </p:cNvSpPr>
          <p:nvPr/>
        </p:nvSpPr>
        <p:spPr bwMode="auto">
          <a:xfrm>
            <a:off x="7696200" y="5943600"/>
            <a:ext cx="12954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Sources Cited</a:t>
            </a:r>
          </a:p>
        </p:txBody>
      </p:sp>
      <p:sp>
        <p:nvSpPr>
          <p:cNvPr id="39939" name="Rectangle 3"/>
          <p:cNvSpPr>
            <a:spLocks noGrp="1" noChangeArrowheads="1"/>
          </p:cNvSpPr>
          <p:nvPr>
            <p:ph type="body" idx="1"/>
          </p:nvPr>
        </p:nvSpPr>
        <p:spPr/>
        <p:txBody>
          <a:bodyPr/>
          <a:lstStyle/>
          <a:p>
            <a:pPr eaLnBrk="1" hangingPunct="1">
              <a:buFont typeface="Wingdings" pitchFamily="2" charset="2"/>
              <a:buNone/>
              <a:defRPr/>
            </a:pPr>
            <a:r>
              <a:rPr lang="en-US" dirty="0" smtClean="0"/>
              <a:t>Harris, Robert A.  </a:t>
            </a:r>
            <a:r>
              <a:rPr lang="en-US" u="sng" dirty="0" smtClean="0"/>
              <a:t>The Plagiarism Handbook: Strategies for Preventing, Detecting, and Dealing with Plagiarism</a:t>
            </a:r>
            <a:r>
              <a:rPr lang="en-US" dirty="0" smtClean="0"/>
              <a:t>.  </a:t>
            </a:r>
            <a:r>
              <a:rPr lang="en-US" dirty="0" err="1" smtClean="0"/>
              <a:t>Pyrczak</a:t>
            </a:r>
            <a:r>
              <a:rPr lang="en-US" dirty="0" smtClean="0"/>
              <a:t> Publishing: Los Angeles, 2001.</a:t>
            </a:r>
          </a:p>
          <a:p>
            <a:pPr eaLnBrk="1" hangingPunct="1">
              <a:buFont typeface="Wingdings" pitchFamily="2" charset="2"/>
              <a:buNone/>
              <a:defRPr/>
            </a:pPr>
            <a:endParaRPr lang="en-US" dirty="0" smtClean="0"/>
          </a:p>
        </p:txBody>
      </p:sp>
      <p:sp>
        <p:nvSpPr>
          <p:cNvPr id="71684" name="AutoShape 4">
            <a:hlinkClick r:id="" action="ppaction://hlinkshowjump?jump=nextslide" highlightClick="1"/>
          </p:cNvPr>
          <p:cNvSpPr>
            <a:spLocks noChangeArrowheads="1"/>
          </p:cNvSpPr>
          <p:nvPr/>
        </p:nvSpPr>
        <p:spPr bwMode="auto">
          <a:xfrm>
            <a:off x="7696200" y="5943600"/>
            <a:ext cx="12954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smtClean="0"/>
              <a:t>Works Consulted</a:t>
            </a:r>
          </a:p>
        </p:txBody>
      </p:sp>
      <p:sp>
        <p:nvSpPr>
          <p:cNvPr id="79876" name="Rectangle 4"/>
          <p:cNvSpPr>
            <a:spLocks noChangeArrowheads="1"/>
          </p:cNvSpPr>
          <p:nvPr/>
        </p:nvSpPr>
        <p:spPr bwMode="auto">
          <a:xfrm>
            <a:off x="609600" y="1752600"/>
            <a:ext cx="8229600" cy="4530725"/>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60000"/>
              <a:buFont typeface="Wingdings" pitchFamily="2" charset="2"/>
              <a:buNone/>
              <a:defRPr/>
            </a:pPr>
            <a:r>
              <a:rPr lang="en-US" sz="2400">
                <a:effectLst>
                  <a:outerShdw blurRad="38100" dist="38100" dir="2700000" algn="tl">
                    <a:srgbClr val="000000"/>
                  </a:outerShdw>
                </a:effectLst>
              </a:rPr>
              <a:t>DeSena, Laura Hennessey.  </a:t>
            </a:r>
            <a:r>
              <a:rPr lang="en-US" sz="2400" u="sng">
                <a:effectLst>
                  <a:outerShdw blurRad="38100" dist="38100" dir="2700000" algn="tl">
                    <a:srgbClr val="000000"/>
                  </a:outerShdw>
                </a:effectLst>
              </a:rPr>
              <a:t>Preventing Plagiarism: Tips and Techniques</a:t>
            </a:r>
            <a:r>
              <a:rPr lang="en-US" sz="2400" i="1">
                <a:effectLst>
                  <a:outerShdw blurRad="38100" dist="38100" dir="2700000" algn="tl">
                    <a:srgbClr val="000000"/>
                  </a:outerShdw>
                </a:effectLst>
              </a:rPr>
              <a:t>.</a:t>
            </a:r>
            <a:r>
              <a:rPr lang="en-US" sz="2400">
                <a:effectLst>
                  <a:outerShdw blurRad="38100" dist="38100" dir="2700000" algn="tl">
                    <a:srgbClr val="000000"/>
                  </a:outerShdw>
                </a:effectLst>
              </a:rPr>
              <a:t>  National Council of Teachers of English: Urbana, IL, 2007.</a:t>
            </a:r>
          </a:p>
          <a:p>
            <a:pPr marL="342900" indent="-342900" eaLnBrk="1" hangingPunct="1">
              <a:lnSpc>
                <a:spcPct val="90000"/>
              </a:lnSpc>
              <a:spcBef>
                <a:spcPct val="20000"/>
              </a:spcBef>
              <a:buClr>
                <a:schemeClr val="hlink"/>
              </a:buClr>
              <a:buSzPct val="60000"/>
              <a:buFont typeface="Wingdings" pitchFamily="2" charset="2"/>
              <a:buNone/>
              <a:defRPr/>
            </a:pPr>
            <a:endParaRPr lang="en-US" sz="2400">
              <a:effectLst>
                <a:outerShdw blurRad="38100" dist="38100" dir="2700000" algn="tl">
                  <a:srgbClr val="000000"/>
                </a:outerShdw>
              </a:effectLst>
            </a:endParaRPr>
          </a:p>
          <a:p>
            <a:pPr marL="342900" indent="-342900" eaLnBrk="1" hangingPunct="1">
              <a:lnSpc>
                <a:spcPct val="90000"/>
              </a:lnSpc>
              <a:spcBef>
                <a:spcPct val="20000"/>
              </a:spcBef>
              <a:buClr>
                <a:schemeClr val="hlink"/>
              </a:buClr>
              <a:buSzPct val="60000"/>
              <a:buFont typeface="Wingdings" pitchFamily="2" charset="2"/>
              <a:buNone/>
              <a:defRPr/>
            </a:pPr>
            <a:r>
              <a:rPr lang="en-US" sz="2400">
                <a:effectLst>
                  <a:outerShdw blurRad="38100" dist="38100" dir="2700000" algn="tl">
                    <a:srgbClr val="000000"/>
                  </a:outerShdw>
                </a:effectLst>
              </a:rPr>
              <a:t>Valenza, Joyce Kasman.  “What is Plagiarism? (And Why You Should Care).”  </a:t>
            </a:r>
            <a:r>
              <a:rPr lang="en-US" sz="2400" u="sng">
                <a:effectLst>
                  <a:outerShdw blurRad="38100" dist="38100" dir="2700000" algn="tl">
                    <a:srgbClr val="000000"/>
                  </a:outerShdw>
                </a:effectLst>
              </a:rPr>
              <a:t>Springfield High School Media Center Information Literacy Lessons</a:t>
            </a:r>
            <a:r>
              <a:rPr lang="en-US" sz="2400">
                <a:effectLst>
                  <a:outerShdw blurRad="38100" dist="38100" dir="2700000" algn="tl">
                    <a:srgbClr val="000000"/>
                  </a:outerShdw>
                </a:effectLst>
              </a:rPr>
              <a:t>.  Springfield School District. </a:t>
            </a:r>
            <a:r>
              <a:rPr lang="en-US" sz="2400" i="1">
                <a:effectLst>
                  <a:outerShdw blurRad="38100" dist="38100" dir="2700000" algn="tl">
                    <a:srgbClr val="000000"/>
                  </a:outerShdw>
                </a:effectLst>
              </a:rPr>
              <a:t> </a:t>
            </a:r>
            <a:endParaRPr lang="en-US" sz="2400">
              <a:effectLst>
                <a:outerShdw blurRad="38100" dist="38100" dir="2700000" algn="tl">
                  <a:srgbClr val="000000"/>
                </a:outerShdw>
              </a:effectLst>
            </a:endParaRPr>
          </a:p>
        </p:txBody>
      </p:sp>
      <p:sp>
        <p:nvSpPr>
          <p:cNvPr id="72708" name="AutoShape 5">
            <a:hlinkClick r:id="" action="ppaction://hlinkshowjump?jump=nextslide" highlightClick="1"/>
          </p:cNvPr>
          <p:cNvSpPr>
            <a:spLocks noChangeArrowheads="1"/>
          </p:cNvSpPr>
          <p:nvPr/>
        </p:nvSpPr>
        <p:spPr bwMode="auto">
          <a:xfrm>
            <a:off x="7848600" y="6019800"/>
            <a:ext cx="1219200" cy="762000"/>
          </a:xfrm>
          <a:prstGeom prst="actionButtonForwardNex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pPr eaLnBrk="1" hangingPunct="1">
              <a:buFont typeface="Wingdings" pitchFamily="2" charset="2"/>
              <a:buNone/>
              <a:defRPr/>
            </a:pPr>
            <a:r>
              <a:rPr lang="en-US" sz="2800" dirty="0">
                <a:solidFill>
                  <a:srgbClr val="FFFF99"/>
                </a:solidFill>
              </a:rPr>
              <a:t>I</a:t>
            </a:r>
            <a:r>
              <a:rPr lang="en-US" sz="2800" dirty="0" smtClean="0">
                <a:solidFill>
                  <a:srgbClr val="FFFF99"/>
                </a:solidFill>
              </a:rPr>
              <a:t>ncorrect.</a:t>
            </a:r>
            <a:r>
              <a:rPr lang="en-US" sz="2800" dirty="0" smtClean="0"/>
              <a:t>  Jack’s actions constitute plagiarism.</a:t>
            </a:r>
          </a:p>
          <a:p>
            <a:pPr lvl="1" eaLnBrk="1" hangingPunct="1">
              <a:defRPr/>
            </a:pPr>
            <a:r>
              <a:rPr lang="en-US" sz="2400" dirty="0" smtClean="0"/>
              <a:t>Jack is committing plagiarism by taking the ideas of the source without citing them in the paper.</a:t>
            </a:r>
          </a:p>
          <a:p>
            <a:pPr lvl="1" eaLnBrk="1" hangingPunct="1">
              <a:defRPr/>
            </a:pPr>
            <a:r>
              <a:rPr lang="en-US" sz="2400" dirty="0" smtClean="0"/>
              <a:t>Even though he put the ideas in his own words, Jack is stealing the intellectual property of the source. Jack’s actions constitute plagiarism.</a:t>
            </a:r>
          </a:p>
          <a:p>
            <a:pPr lvl="1" eaLnBrk="1" hangingPunct="1">
              <a:defRPr/>
            </a:pPr>
            <a:r>
              <a:rPr lang="en-US" sz="2400" dirty="0" smtClean="0"/>
              <a:t>He could avoid plagiarism if he cites the source of the ideas in his paper.</a:t>
            </a:r>
          </a:p>
        </p:txBody>
      </p:sp>
      <p:sp>
        <p:nvSpPr>
          <p:cNvPr id="11268" name="Rectangle 4"/>
          <p:cNvSpPr>
            <a:spLocks noChangeArrowheads="1"/>
          </p:cNvSpPr>
          <p:nvPr/>
        </p:nvSpPr>
        <p:spPr bwMode="auto">
          <a:xfrm>
            <a:off x="457200" y="1295400"/>
            <a:ext cx="8229600" cy="1139825"/>
          </a:xfrm>
          <a:prstGeom prst="rect">
            <a:avLst/>
          </a:prstGeom>
          <a:noFill/>
          <a:ln w="9525">
            <a:noFill/>
            <a:miter lim="800000"/>
            <a:headEnd/>
            <a:tailEnd/>
          </a:ln>
          <a:effectLst/>
        </p:spPr>
        <p:txBody>
          <a:bodyPr anchor="ctr" anchorCtr="1"/>
          <a:lstStyle/>
          <a:p>
            <a:pPr algn="ctr" eaLnBrk="1" hangingPunct="1">
              <a:defRPr/>
            </a:pPr>
            <a:endParaRPr lang="en-US" sz="4000">
              <a:solidFill>
                <a:schemeClr val="tx2"/>
              </a:solidFill>
              <a:effectLst>
                <a:outerShdw blurRad="38100" dist="38100" dir="2700000" algn="tl">
                  <a:srgbClr val="000000"/>
                </a:outerShdw>
              </a:effectLst>
              <a:latin typeface="Arial" charset="0"/>
            </a:endParaRPr>
          </a:p>
        </p:txBody>
      </p:sp>
      <p:sp>
        <p:nvSpPr>
          <p:cNvPr id="11269" name="Rectangle 5"/>
          <p:cNvSpPr>
            <a:spLocks noGrp="1" noChangeArrowheads="1"/>
          </p:cNvSpPr>
          <p:nvPr>
            <p:ph type="title"/>
          </p:nvPr>
        </p:nvSpPr>
        <p:spPr/>
        <p:txBody>
          <a:bodyPr/>
          <a:lstStyle/>
          <a:p>
            <a:pPr eaLnBrk="1" hangingPunct="1">
              <a:defRPr/>
            </a:pPr>
            <a:r>
              <a:rPr lang="en-US" sz="4000" smtClean="0"/>
              <a:t>You said…</a:t>
            </a:r>
            <a:br>
              <a:rPr lang="en-US" sz="4000" smtClean="0"/>
            </a:br>
            <a:r>
              <a:rPr lang="en-US" sz="4000" smtClean="0"/>
              <a:t>Jack did not plagiarize.</a:t>
            </a:r>
          </a:p>
        </p:txBody>
      </p:sp>
      <p:sp>
        <p:nvSpPr>
          <p:cNvPr id="9221" name="AutoShape 6">
            <a:hlinkClick r:id="rId2" action="ppaction://hlinksldjump" highlightClick="1"/>
          </p:cNvPr>
          <p:cNvSpPr>
            <a:spLocks noChangeArrowheads="1"/>
          </p:cNvSpPr>
          <p:nvPr/>
        </p:nvSpPr>
        <p:spPr bwMode="auto">
          <a:xfrm>
            <a:off x="7696200" y="5867400"/>
            <a:ext cx="1295400" cy="838200"/>
          </a:xfrm>
          <a:prstGeom prst="actionButtonForwardNex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Jill’s Situation</a:t>
            </a:r>
          </a:p>
        </p:txBody>
      </p:sp>
      <p:sp>
        <p:nvSpPr>
          <p:cNvPr id="8195" name="Rectangle 3"/>
          <p:cNvSpPr>
            <a:spLocks noGrp="1" noChangeArrowheads="1"/>
          </p:cNvSpPr>
          <p:nvPr>
            <p:ph type="body" idx="1"/>
          </p:nvPr>
        </p:nvSpPr>
        <p:spPr>
          <a:xfrm>
            <a:off x="457200" y="1316038"/>
            <a:ext cx="8229600" cy="4398962"/>
          </a:xfrm>
        </p:spPr>
        <p:txBody>
          <a:bodyPr/>
          <a:lstStyle/>
          <a:p>
            <a:pPr eaLnBrk="1" hangingPunct="1">
              <a:buFont typeface="Wingdings" pitchFamily="2" charset="2"/>
              <a:buNone/>
              <a:defRPr/>
            </a:pPr>
            <a:r>
              <a:rPr lang="en-US" dirty="0" smtClean="0"/>
              <a:t>During history class, Jill is asked to find some background on Fidel Castro’s rise to power. </a:t>
            </a:r>
          </a:p>
          <a:p>
            <a:pPr eaLnBrk="1" hangingPunct="1">
              <a:buFont typeface="Wingdings" pitchFamily="2" charset="2"/>
              <a:buNone/>
              <a:defRPr/>
            </a:pPr>
            <a:r>
              <a:rPr lang="en-US" dirty="0" smtClean="0"/>
              <a:t>Jill searches on Gale Virtual Reference Library and arrives at an article on Fidel Castro.  Without using quotation marks, Jill  cuts and pastes several sentences from the article into her assignment.  </a:t>
            </a:r>
          </a:p>
        </p:txBody>
      </p:sp>
      <p:sp>
        <p:nvSpPr>
          <p:cNvPr id="10244" name="Text Box 4"/>
          <p:cNvSpPr txBox="1">
            <a:spLocks noChangeArrowheads="1"/>
          </p:cNvSpPr>
          <p:nvPr/>
        </p:nvSpPr>
        <p:spPr bwMode="auto">
          <a:xfrm>
            <a:off x="488950" y="5759450"/>
            <a:ext cx="438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3600" i="1">
                <a:solidFill>
                  <a:srgbClr val="FFFF99"/>
                </a:solidFill>
              </a:rPr>
              <a:t>Is this plagiarism?</a:t>
            </a:r>
          </a:p>
        </p:txBody>
      </p:sp>
      <p:sp>
        <p:nvSpPr>
          <p:cNvPr id="10245" name="AutoShape 5">
            <a:hlinkClick r:id="rId2" action="ppaction://hlinksldjump" highlightClick="1"/>
          </p:cNvPr>
          <p:cNvSpPr>
            <a:spLocks noChangeArrowheads="1"/>
          </p:cNvSpPr>
          <p:nvPr/>
        </p:nvSpPr>
        <p:spPr bwMode="auto">
          <a:xfrm>
            <a:off x="5029200" y="5943600"/>
            <a:ext cx="1295400" cy="685800"/>
          </a:xfrm>
          <a:prstGeom prst="actionButtonBlank">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solidFill>
                  <a:srgbClr val="000000"/>
                </a:solidFill>
              </a:rPr>
              <a:t>Yes</a:t>
            </a:r>
          </a:p>
        </p:txBody>
      </p:sp>
      <p:sp>
        <p:nvSpPr>
          <p:cNvPr id="10246" name="AutoShape 6">
            <a:hlinkClick r:id="rId3" action="ppaction://hlinksldjump" highlightClick="1"/>
          </p:cNvPr>
          <p:cNvSpPr>
            <a:spLocks noChangeArrowheads="1"/>
          </p:cNvSpPr>
          <p:nvPr/>
        </p:nvSpPr>
        <p:spPr bwMode="auto">
          <a:xfrm>
            <a:off x="6705600" y="5943600"/>
            <a:ext cx="1371600" cy="685800"/>
          </a:xfrm>
          <a:prstGeom prst="actionButtonBlank">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a:solidFill>
                  <a:srgbClr val="000000"/>
                </a:solidFill>
              </a:rPr>
              <a:t>No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2289175"/>
            <a:ext cx="8229600" cy="1139825"/>
          </a:xfrm>
        </p:spPr>
        <p:txBody>
          <a:bodyPr/>
          <a:lstStyle/>
          <a:p>
            <a:pPr eaLnBrk="1" hangingPunct="1">
              <a:defRPr/>
            </a:pPr>
            <a:r>
              <a:rPr lang="en-US" sz="4000" smtClean="0"/>
              <a:t>You must choose from the blue buttons at the bottom of the page.</a:t>
            </a:r>
            <a:br>
              <a:rPr lang="en-US" sz="4000" smtClean="0"/>
            </a:br>
            <a:r>
              <a:rPr lang="en-US" sz="4000" smtClean="0"/>
              <a:t/>
            </a:r>
            <a:br>
              <a:rPr lang="en-US" sz="4000" smtClean="0"/>
            </a:br>
            <a:r>
              <a:rPr lang="en-US" sz="4000" smtClean="0"/>
              <a:t>Read the situation and then choose one of the options presented.</a:t>
            </a:r>
          </a:p>
        </p:txBody>
      </p:sp>
      <p:sp>
        <p:nvSpPr>
          <p:cNvPr id="11267" name="AutoShape 3">
            <a:hlinkClick r:id="" action="ppaction://hlinkshowjump?jump=previousslide" highlightClick="1"/>
          </p:cNvPr>
          <p:cNvSpPr>
            <a:spLocks noChangeArrowheads="1"/>
          </p:cNvSpPr>
          <p:nvPr/>
        </p:nvSpPr>
        <p:spPr bwMode="auto">
          <a:xfrm>
            <a:off x="2057400" y="4953000"/>
            <a:ext cx="5029200" cy="14478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a:t>Click here to </a:t>
            </a:r>
          </a:p>
          <a:p>
            <a:pPr algn="ctr"/>
            <a:r>
              <a:rPr lang="en-US" sz="2800"/>
              <a:t>return to previous slide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 - &amp;quot;Using Sources in your Work: A Tutorial on Avoiding Plagiarism &amp;quot;&quot;/&gt;&lt;property id=&quot;20307&quot; value=&quot;256&quot;/&gt;&lt;/object&gt;&lt;object type=&quot;3&quot; unique_id=&quot;10004&quot;&gt;&lt;property id=&quot;20148&quot; value=&quot;5&quot;/&gt;&lt;property id=&quot;20300&quot; value=&quot;Slide 2 - &amp;quot;Agenda for Tutorial&amp;quot;&quot;/&gt;&lt;property id=&quot;20307&quot; value=&quot;271&quot;/&gt;&lt;/object&gt;&lt;object type=&quot;3&quot; unique_id=&quot;10005&quot;&gt;&lt;property id=&quot;20148&quot; value=&quot;5&quot;/&gt;&lt;property id=&quot;20300&quot; value=&quot;Slide 3 - &amp;quot;Let’s look at some  hypothetical situations.  For each, identify if the student used his or her sources acceptably.&quot;/&gt;&lt;property id=&quot;20307&quot; value=&quot;281&quot;/&gt;&lt;/object&gt;&lt;object type=&quot;3&quot; unique_id=&quot;10006&quot;&gt;&lt;property id=&quot;20148&quot; value=&quot;5&quot;/&gt;&lt;property id=&quot;20300&quot; value=&quot;Slide 4 - &amp;quot;Jack’s Situation&amp;quot;&quot;/&gt;&lt;property id=&quot;20307&quot; value=&quot;257&quot;/&gt;&lt;/object&gt;&lt;object type=&quot;3&quot; unique_id=&quot;10007&quot;&gt;&lt;property id=&quot;20148&quot; value=&quot;5&quot;/&gt;&lt;property id=&quot;20300&quot; value=&quot;Slide 5 - &amp;quot;You must choose from the blue buttons at the bottom of the page.  Read the situation and then choose one of the opt&quot;/&gt;&lt;property id=&quot;20307&quot; value=&quot;351&quot;/&gt;&lt;/object&gt;&lt;object type=&quot;3&quot; unique_id=&quot;10008&quot;&gt;&lt;property id=&quot;20148&quot; value=&quot;5&quot;/&gt;&lt;property id=&quot;20300&quot; value=&quot;Slide 6 - &amp;quot;You said… Jack did plagiarize.&amp;quot;&quot;/&gt;&lt;property id=&quot;20307&quot; value=&quot;260&quot;/&gt;&lt;/object&gt;&lt;object type=&quot;3&quot; unique_id=&quot;10009&quot;&gt;&lt;property id=&quot;20148&quot; value=&quot;5&quot;/&gt;&lt;property id=&quot;20300&quot; value=&quot;Slide 7 - &amp;quot;You said… Jack did not plagiarize.&amp;quot;&quot;/&gt;&lt;property id=&quot;20307&quot; value=&quot;261&quot;/&gt;&lt;/object&gt;&lt;object type=&quot;3&quot; unique_id=&quot;10010&quot;&gt;&lt;property id=&quot;20148&quot; value=&quot;5&quot;/&gt;&lt;property id=&quot;20300&quot; value=&quot;Slide 8 - &amp;quot;Jill’s Situation&amp;quot;&quot;/&gt;&lt;property id=&quot;20307&quot; value=&quot;258&quot;/&gt;&lt;/object&gt;&lt;object type=&quot;3&quot; unique_id=&quot;10011&quot;&gt;&lt;property id=&quot;20148&quot; value=&quot;5&quot;/&gt;&lt;property id=&quot;20300&quot; value=&quot;Slide 9 - &amp;quot;You must choose from the blue buttons at the bottom of the page.  Read the situation and then choose one of the opt&quot;/&gt;&lt;property id=&quot;20307&quot; value=&quot;352&quot;/&gt;&lt;/object&gt;&lt;object type=&quot;3&quot; unique_id=&quot;10012&quot;&gt;&lt;property id=&quot;20148&quot; value=&quot;5&quot;/&gt;&lt;property id=&quot;20300&quot; value=&quot;Slide 10 - &amp;quot;You said… Jill did plagiarize.&amp;quot;&quot;/&gt;&lt;property id=&quot;20307&quot; value=&quot;262&quot;/&gt;&lt;/object&gt;&lt;object type=&quot;3&quot; unique_id=&quot;10013&quot;&gt;&lt;property id=&quot;20148&quot; value=&quot;5&quot;/&gt;&lt;property id=&quot;20300&quot; value=&quot;Slide 11 - &amp;quot;You said… Jill did not plagiarize.&amp;quot;&quot;/&gt;&lt;property id=&quot;20307&quot; value=&quot;263&quot;/&gt;&lt;/object&gt;&lt;object type=&quot;3&quot; unique_id=&quot;10014&quot;&gt;&lt;property id=&quot;20148&quot; value=&quot;5&quot;/&gt;&lt;property id=&quot;20300&quot; value=&quot;Slide 12 - &amp;quot;Gretel’s Situation&amp;quot;&quot;/&gt;&lt;property id=&quot;20307&quot; value=&quot;259&quot;/&gt;&lt;/object&gt;&lt;object type=&quot;3&quot; unique_id=&quot;10015&quot;&gt;&lt;property id=&quot;20148&quot; value=&quot;5&quot;/&gt;&lt;property id=&quot;20300&quot; value=&quot;Slide 13 - &amp;quot;You must choose from the blue buttons at the bottom of the page.  Read the situation and then choose one of the op&quot;/&gt;&lt;property id=&quot;20307&quot; value=&quot;353&quot;/&gt;&lt;/object&gt;&lt;object type=&quot;3&quot; unique_id=&quot;10016&quot;&gt;&lt;property id=&quot;20148&quot; value=&quot;5&quot;/&gt;&lt;property id=&quot;20300&quot; value=&quot;Slide 14 - &amp;quot;You said… Gretel did plagiarize.&amp;quot;&quot;/&gt;&lt;property id=&quot;20307&quot; value=&quot;264&quot;/&gt;&lt;/object&gt;&lt;object type=&quot;3&quot; unique_id=&quot;10017&quot;&gt;&lt;property id=&quot;20148&quot; value=&quot;5&quot;/&gt;&lt;property id=&quot;20300&quot; value=&quot;Slide 15 - &amp;quot;You said… Gretel did not plagiarize.&amp;quot;&quot;/&gt;&lt;property id=&quot;20307&quot; value=&quot;265&quot;/&gt;&lt;/object&gt;&lt;object type=&quot;3&quot; unique_id=&quot;10018&quot;&gt;&lt;property id=&quot;20148&quot; value=&quot;5&quot;/&gt;&lt;property id=&quot;20300&quot; value=&quot;Slide 16 - &amp;quot;Think you’ve got it?  Read the following… (there will be a short quiz at the end!)&amp;quot;&quot;/&gt;&lt;property id=&quot;20307&quot; value=&quot;282&quot;/&gt;&lt;/object&gt;&lt;object type=&quot;3&quot; unique_id=&quot;10019&quot;&gt;&lt;property id=&quot;20148&quot; value=&quot;5&quot;/&gt;&lt;property id=&quot;20300&quot; value=&quot;Slide 17 - &amp;quot;There are two acceptable ways  to use sources:&amp;quot;&quot;/&gt;&lt;property id=&quot;20307&quot; value=&quot;319&quot;/&gt;&lt;/object&gt;&lt;object type=&quot;3&quot; unique_id=&quot;10020&quot;&gt;&lt;property id=&quot;20148&quot; value=&quot;5&quot;/&gt;&lt;property id=&quot;20300&quot; value=&quot;Slide 18 - &amp;quot;There are two acceptable ways  to use sources:&amp;quot;&quot;/&gt;&lt;property id=&quot;20307&quot; value=&quot;326&quot;/&gt;&lt;/object&gt;&lt;object type=&quot;3&quot; unique_id=&quot;10021&quot;&gt;&lt;property id=&quot;20148&quot; value=&quot;5&quot;/&gt;&lt;property id=&quot;20300&quot; value=&quot;Slide 19 - &amp;quot;There are two acceptable ways  to use sources:&amp;quot;&quot;/&gt;&lt;property id=&quot;20307&quot; value=&quot;327&quot;/&gt;&lt;/object&gt;&lt;object type=&quot;3&quot; unique_id=&quot;10022&quot;&gt;&lt;property id=&quot;20148&quot; value=&quot;5&quot;/&gt;&lt;property id=&quot;20300&quot; value=&quot;Slide 20 - &amp;quot;Testing your understanding…&amp;quot;&quot;/&gt;&lt;property id=&quot;20307&quot; value=&quot;291&quot;/&gt;&lt;/object&gt;&lt;object type=&quot;3&quot; unique_id=&quot;10023&quot;&gt;&lt;property id=&quot;20148&quot; value=&quot;5&quot;/&gt;&lt;property id=&quot;20300&quot; value=&quot;Slide 21 - &amp;quot;Direct Quotation vs. Paraphrase Model #1&amp;quot;&quot;/&gt;&lt;property id=&quot;20307&quot; value=&quot;329&quot;/&gt;&lt;/object&gt;&lt;object type=&quot;3&quot; unique_id=&quot;10024&quot;&gt;&lt;property id=&quot;20148&quot; value=&quot;5&quot;/&gt;&lt;property id=&quot;20300&quot; value=&quot;Slide 22 - &amp;quot;You must choose from the buttons at the bottom of the page.  Read the situation and then choose one of the options&quot;/&gt;&lt;property id=&quot;20307&quot; value=&quot;354&quot;/&gt;&lt;/object&gt;&lt;object type=&quot;3&quot; unique_id=&quot;10025&quot;&gt;&lt;property id=&quot;20148&quot; value=&quot;5&quot;/&gt;&lt;property id=&quot;20300&quot; value=&quot;Slide 23 - &amp;quot;Paraphrase&amp;quot;&quot;/&gt;&lt;property id=&quot;20307&quot; value=&quot;330&quot;/&gt;&lt;/object&gt;&lt;object type=&quot;3&quot; unique_id=&quot;10026&quot;&gt;&lt;property id=&quot;20148&quot; value=&quot;5&quot;/&gt;&lt;property id=&quot;20300&quot; value=&quot;Slide 24 - &amp;quot;Direct Quotation&amp;quot;&quot;/&gt;&lt;property id=&quot;20307&quot; value=&quot;331&quot;/&gt;&lt;/object&gt;&lt;object type=&quot;3&quot; unique_id=&quot;10027&quot;&gt;&lt;property id=&quot;20148&quot; value=&quot;5&quot;/&gt;&lt;property id=&quot;20300&quot; value=&quot;Slide 25&quot;/&gt;&lt;property id=&quot;20307&quot; value=&quot;332&quot;/&gt;&lt;/object&gt;&lt;object type=&quot;3&quot; unique_id=&quot;10028&quot;&gt;&lt;property id=&quot;20148&quot; value=&quot;5&quot;/&gt;&lt;property id=&quot;20300&quot; value=&quot;Slide 26 - &amp;quot;You must choose from the green buttons at the bottom of the page.  Read the situation and then choose one of the o&quot;/&gt;&lt;property id=&quot;20307&quot; value=&quot;355&quot;/&gt;&lt;/object&gt;&lt;object type=&quot;3&quot; unique_id=&quot;10029&quot;&gt;&lt;property id=&quot;20148&quot; value=&quot;5&quot;/&gt;&lt;property id=&quot;20300&quot; value=&quot;Slide 27 - &amp;quot;Paraphrase&amp;quot;&quot;/&gt;&lt;property id=&quot;20307&quot; value=&quot;333&quot;/&gt;&lt;/object&gt;&lt;object type=&quot;3&quot; unique_id=&quot;10030&quot;&gt;&lt;property id=&quot;20148&quot; value=&quot;5&quot;/&gt;&lt;property id=&quot;20300&quot; value=&quot;Slide 28 - &amp;quot;Direct Quotation&amp;quot;&quot;/&gt;&lt;property id=&quot;20307&quot; value=&quot;334&quot;/&gt;&lt;/object&gt;&lt;object type=&quot;3&quot; unique_id=&quot;10031&quot;&gt;&lt;property id=&quot;20148&quot; value=&quot;5&quot;/&gt;&lt;property id=&quot;20300&quot; value=&quot;Slide 29&quot;/&gt;&lt;property id=&quot;20307&quot; value=&quot;335&quot;/&gt;&lt;/object&gt;&lt;object type=&quot;3&quot; unique_id=&quot;10032&quot;&gt;&lt;property id=&quot;20148&quot; value=&quot;5&quot;/&gt;&lt;property id=&quot;20300&quot; value=&quot;Slide 30 - &amp;quot;You must choose from the green buttons at the bottom of the page.  Read the situation and then choose one of the o&quot;/&gt;&lt;property id=&quot;20307&quot; value=&quot;356&quot;/&gt;&lt;/object&gt;&lt;object type=&quot;3&quot; unique_id=&quot;10033&quot;&gt;&lt;property id=&quot;20148&quot; value=&quot;5&quot;/&gt;&lt;property id=&quot;20300&quot; value=&quot;Slide 31 - &amp;quot;Paraphrase&amp;quot;&quot;/&gt;&lt;property id=&quot;20307&quot; value=&quot;336&quot;/&gt;&lt;/object&gt;&lt;object type=&quot;3&quot; unique_id=&quot;10034&quot;&gt;&lt;property id=&quot;20148&quot; value=&quot;5&quot;/&gt;&lt;property id=&quot;20300&quot; value=&quot;Slide 32 - &amp;quot;Direct Quotation&amp;quot;&quot;/&gt;&lt;property id=&quot;20307&quot; value=&quot;337&quot;/&gt;&lt;/object&gt;&lt;object type=&quot;3&quot; unique_id=&quot;10035&quot;&gt;&lt;property id=&quot;20148&quot; value=&quot;5&quot;/&gt;&lt;property id=&quot;20300&quot; value=&quot;Slide 33 - &amp;quot;So, you know the difference between a direct quotation and a paraphrase…  Now what?&amp;quot;&quot;/&gt;&lt;property id=&quot;20307&quot; value=&quot;328&quot;/&gt;&lt;/object&gt;&lt;object type=&quot;3&quot; unique_id=&quot;10036&quot;&gt;&lt;property id=&quot;20148&quot; value=&quot;5&quot;/&gt;&lt;property id=&quot;20300&quot; value=&quot;Slide 34 - &amp;quot;Definition of Plagiarism&amp;quot;&quot;/&gt;&lt;property id=&quot;20307&quot; value=&quot;270&quot;/&gt;&lt;/object&gt;&lt;object type=&quot;3&quot; unique_id=&quot;10037&quot;&gt;&lt;property id=&quot;20148&quot; value=&quot;5&quot;/&gt;&lt;property id=&quot;20300&quot; value=&quot;Slide 35 - &amp;quot;Why should you bother? &amp;quot;&quot;/&gt;&lt;property id=&quot;20307&quot; value=&quot;323&quot;/&gt;&lt;/object&gt;&lt;object type=&quot;3&quot; unique_id=&quot;10038&quot;&gt;&lt;property id=&quot;20148&quot; value=&quot;5&quot;/&gt;&lt;property id=&quot;20300&quot; value=&quot;Slide 36 - &amp;quot;You probably have two questions:  (1) What do I need to cite?  (2) How do I cite?  Read on for the answers…&amp;quot;&quot;/&gt;&lt;property id=&quot;20307&quot; value=&quot;286&quot;/&gt;&lt;/object&gt;&lt;object type=&quot;3&quot; unique_id=&quot;10039&quot;&gt;&lt;property id=&quot;20148&quot; value=&quot;5&quot;/&gt;&lt;property id=&quot;20300&quot; value=&quot;Slide 37 - &amp;quot;What do I need to cite?&amp;quot;&quot;/&gt;&lt;property id=&quot;20307&quot; value=&quot;338&quot;/&gt;&lt;/object&gt;&lt;object type=&quot;3&quot; unique_id=&quot;10040&quot;&gt;&lt;property id=&quot;20148&quot; value=&quot;5&quot;/&gt;&lt;property id=&quot;20300&quot; value=&quot;Slide 38 - &amp;quot;So—the rule is:  If you created it, you do not need to cite the source.  If you did not create the content, you mu&quot;/&gt;&lt;property id=&quot;20307&quot; value=&quot;339&quot;/&gt;&lt;/object&gt;&lt;object type=&quot;3&quot; unique_id=&quot;10041&quot;&gt;&lt;property id=&quot;20148&quot; value=&quot;5&quot;/&gt;&lt;property id=&quot;20300&quot; value=&quot;Slide 39 - &amp;quot;The one exception to that rule is for “common knowledge.”  You do not need to cite the source of an unoriginal pie&quot;/&gt;&lt;property id=&quot;20307&quot; value=&quot;340&quot;/&gt;&lt;/object&gt;&lt;object type=&quot;3&quot; unique_id=&quot;10042&quot;&gt;&lt;property id=&quot;20148&quot; value=&quot;5&quot;/&gt;&lt;property id=&quot;20300&quot; value=&quot;Slide 40 - &amp;quot;So, you don’t need to cite a fact,       but you must cite the source of opinions and ideas that are not your own.&quot;/&gt;&lt;property id=&quot;20307&quot; value=&quot;341&quot;/&gt;&lt;/object&gt;&lt;object type=&quot;3&quot; unique_id=&quot;10043&quot;&gt;&lt;property id=&quot;20148&quot; value=&quot;5&quot;/&gt;&lt;property id=&quot;20300&quot; value=&quot;Slide 41 - &amp;quot;So, you don’t need to cite a fact,  for example: Ayn Rand wrote Anthem. OR  Ayn Rand was born in 1905.  but you mu&quot;/&gt;&lt;property id=&quot;20307&quot; value=&quot;360&quot;/&gt;&lt;/object&gt;&lt;object type=&quot;3&quot; unique_id=&quot;10044&quot;&gt;&lt;property id=&quot;20148&quot; value=&quot;5&quot;/&gt;&lt;property id=&quot;20300&quot; value=&quot;Slide 42 - &amp;quot;Take one more look at this chart!   If the idea and the words are yours, you do not need to cite.&amp;quot;&quot;/&gt;&lt;property id=&quot;20307&quot; value=&quot;342&quot;/&gt;&lt;/object&gt;&lt;object type=&quot;3&quot; unique_id=&quot;10045&quot;&gt;&lt;property id=&quot;20148&quot; value=&quot;5&quot;/&gt;&lt;property id=&quot;20300&quot; value=&quot;Slide 43 - &amp;quot;So, let’s check to see that you understand when you need to cite the source and when you don’t…  Answer the follow&quot;/&gt;&lt;property id=&quot;20307&quot; value=&quot;288&quot;/&gt;&lt;/object&gt;&lt;object type=&quot;3&quot; unique_id=&quot;10046&quot;&gt;&lt;property id=&quot;20148&quot; value=&quot;5&quot;/&gt;&lt;property id=&quot;20300&quot; value=&quot;Slide 44&quot;/&gt;&lt;property id=&quot;20307&quot; value=&quot;292&quot;/&gt;&lt;/object&gt;&lt;object type=&quot;3&quot; unique_id=&quot;10047&quot;&gt;&lt;property id=&quot;20148&quot; value=&quot;5&quot;/&gt;&lt;property id=&quot;20300&quot; value=&quot;Slide 45 - &amp;quot;You must choose from the buttons at the bottom of the page.  Read the situation and then choose one of the options&quot;/&gt;&lt;property id=&quot;20307&quot; value=&quot;357&quot;/&gt;&lt;/object&gt;&lt;object type=&quot;3&quot; unique_id=&quot;10048&quot;&gt;&lt;property id=&quot;20148&quot; value=&quot;5&quot;/&gt;&lt;property id=&quot;20300&quot; value=&quot;Slide 46 - &amp;quot;Incorrect. In this case,  citation is not necessary.&amp;quot;&quot;/&gt;&lt;property id=&quot;20307&quot; value=&quot;295&quot;/&gt;&lt;/object&gt;&lt;object type=&quot;3&quot; unique_id=&quot;10049&quot;&gt;&lt;property id=&quot;20148&quot; value=&quot;5&quot;/&gt;&lt;property id=&quot;20300&quot; value=&quot;Slide 47 - &amp;quot;You are correct! Jack does not need to cite this information.&amp;quot;&quot;/&gt;&lt;property id=&quot;20307&quot; value=&quot;301&quot;/&gt;&lt;/object&gt;&lt;object type=&quot;3&quot; unique_id=&quot;10050&quot;&gt;&lt;property id=&quot;20148&quot; value=&quot;5&quot;/&gt;&lt;property id=&quot;20300&quot; value=&quot;Slide 48&quot;/&gt;&lt;property id=&quot;20307&quot; value=&quot;311&quot;/&gt;&lt;/object&gt;&lt;object type=&quot;3&quot; unique_id=&quot;10051&quot;&gt;&lt;property id=&quot;20148&quot; value=&quot;5&quot;/&gt;&lt;property id=&quot;20300&quot; value=&quot;Slide 49 - &amp;quot;You must choose from the buttons at the bottom of the page.  Read the situation and then choose one of the options&quot;/&gt;&lt;property id=&quot;20307&quot; value=&quot;358&quot;/&gt;&lt;/object&gt;&lt;object type=&quot;3&quot; unique_id=&quot;10052&quot;&gt;&lt;property id=&quot;20148&quot; value=&quot;5&quot;/&gt;&lt;property id=&quot;20300&quot; value=&quot;Slide 50 - &amp;quot;You are correct! Jill must cite this information.&amp;quot;&quot;/&gt;&lt;property id=&quot;20307&quot; value=&quot;310&quot;/&gt;&lt;/object&gt;&lt;object type=&quot;3&quot; unique_id=&quot;10053&quot;&gt;&lt;property id=&quot;20148&quot; value=&quot;5&quot;/&gt;&lt;property id=&quot;20300&quot; value=&quot;Slide 51 - &amp;quot;Incorrect. In this case, citation is necessary.&amp;quot;&quot;/&gt;&lt;property id=&quot;20307&quot; value=&quot;309&quot;/&gt;&lt;/object&gt;&lt;object type=&quot;3&quot; unique_id=&quot;10054&quot;&gt;&lt;property id=&quot;20148&quot; value=&quot;5&quot;/&gt;&lt;property id=&quot;20300&quot; value=&quot;Slide 52&quot;/&gt;&lt;property id=&quot;20307&quot; value=&quot;308&quot;/&gt;&lt;/object&gt;&lt;object type=&quot;3&quot; unique_id=&quot;10055&quot;&gt;&lt;property id=&quot;20148&quot; value=&quot;5&quot;/&gt;&lt;property id=&quot;20300&quot; value=&quot;Slide 53 - &amp;quot;You must choose from the buttons at the bottom of the page.  Read the situation and then choose one of the options&quot;/&gt;&lt;property id=&quot;20307&quot; value=&quot;359&quot;/&gt;&lt;/object&gt;&lt;object type=&quot;3&quot; unique_id=&quot;10056&quot;&gt;&lt;property id=&quot;20148&quot; value=&quot;5&quot;/&gt;&lt;property id=&quot;20300&quot; value=&quot;Slide 54 - &amp;quot;You are correct. In this case, citation is required.&amp;quot;&quot;/&gt;&lt;property id=&quot;20307&quot; value=&quot;312&quot;/&gt;&lt;/object&gt;&lt;object type=&quot;3&quot; unique_id=&quot;10057&quot;&gt;&lt;property id=&quot;20148&quot; value=&quot;5&quot;/&gt;&lt;property id=&quot;20300&quot; value=&quot;Slide 55 - &amp;quot;You are incorrect! Gretel must cite the source of this information, even though she put it  in her own words.&amp;quot;&quot;/&gt;&lt;property id=&quot;20307&quot; value=&quot;313&quot;/&gt;&lt;/object&gt;&lt;object type=&quot;3&quot; unique_id=&quot;10058&quot;&gt;&lt;property id=&quot;20148&quot; value=&quot;5&quot;/&gt;&lt;property id=&quot;20300&quot; value=&quot;Slide 56 - &amp;quot;So, you can identify what must have a citation…  Now you need to know  how to use and cite a source!&amp;quot;&quot;/&gt;&lt;property id=&quot;20307&quot; value=&quot;284&quot;/&gt;&lt;/object&gt;&lt;object type=&quot;3&quot; unique_id=&quot;10059&quot;&gt;&lt;property id=&quot;20148&quot; value=&quot;5&quot;/&gt;&lt;property id=&quot;20300&quot; value=&quot;Slide 57 - &amp;quot;How to Cite a Source&amp;quot;&quot;/&gt;&lt;property id=&quot;20307&quot; value=&quot;268&quot;/&gt;&lt;/object&gt;&lt;object type=&quot;3&quot; unique_id=&quot;10060&quot;&gt;&lt;property id=&quot;20148&quot; value=&quot;5&quot;/&gt;&lt;property id=&quot;20300&quot; value=&quot;Slide 58 - &amp;quot;How to Cite Direct Quotations&amp;quot;&quot;/&gt;&lt;property id=&quot;20307&quot; value=&quot;283&quot;/&gt;&lt;/object&gt;&lt;object type=&quot;3&quot; unique_id=&quot;10061&quot;&gt;&lt;property id=&quot;20148&quot; value=&quot;5&quot;/&gt;&lt;property id=&quot;20300&quot; value=&quot;Slide 59 - &amp;quot;How to Cite Paraphrases&amp;quot;&quot;/&gt;&lt;property id=&quot;20307&quot; value=&quot;289&quot;/&gt;&lt;/object&gt;&lt;object type=&quot;3&quot; unique_id=&quot;10062&quot;&gt;&lt;property id=&quot;20148&quot; value=&quot;5&quot;/&gt;&lt;property id=&quot;20300&quot; value=&quot;Slide 60 - &amp;quot;It can be said in a bunch of different ways…&amp;quot;&quot;/&gt;&lt;property id=&quot;20307&quot; value=&quot;343&quot;/&gt;&lt;/object&gt;&lt;object type=&quot;3&quot; unique_id=&quot;10063&quot;&gt;&lt;property id=&quot;20148&quot; value=&quot;5&quot;/&gt;&lt;property id=&quot;20300&quot; value=&quot;Slide 61 - &amp;quot;It can be said in a bunch of different ways…&amp;quot;&quot;/&gt;&lt;property id=&quot;20307&quot; value=&quot;344&quot;/&gt;&lt;/object&gt;&lt;object type=&quot;3&quot; unique_id=&quot;10064&quot;&gt;&lt;property id=&quot;20148&quot; value=&quot;5&quot;/&gt;&lt;property id=&quot;20300&quot; value=&quot;Slide 62 - &amp;quot;It can be said in a bunch of different ways…&amp;quot;&quot;/&gt;&lt;property id=&quot;20307&quot; value=&quot;345&quot;/&gt;&lt;/object&gt;&lt;object type=&quot;3&quot; unique_id=&quot;10065&quot;&gt;&lt;property id=&quot;20148&quot; value=&quot;5&quot;/&gt;&lt;property id=&quot;20300&quot; value=&quot;Slide 63 - &amp;quot;It can be said in a bunch of different ways…&amp;quot;&quot;/&gt;&lt;property id=&quot;20307&quot; value=&quot;346&quot;/&gt;&lt;/object&gt;&lt;object type=&quot;3&quot; unique_id=&quot;10066&quot;&gt;&lt;property id=&quot;20148&quot; value=&quot;5&quot;/&gt;&lt;property id=&quot;20300&quot; value=&quot;Slide 64 - &amp;quot;It can be said in a bunch of different ways…&amp;quot;&quot;/&gt;&lt;property id=&quot;20307&quot; value=&quot;347&quot;/&gt;&lt;/object&gt;&lt;object type=&quot;3&quot; unique_id=&quot;10067&quot;&gt;&lt;property id=&quot;20148&quot; value=&quot;5&quot;/&gt;&lt;property id=&quot;20300&quot; value=&quot;Slide 65 - &amp;quot;It can be said in a bunch of different ways…&amp;quot;&quot;/&gt;&lt;property id=&quot;20307&quot; value=&quot;348&quot;/&gt;&lt;/object&gt;&lt;object type=&quot;3&quot; unique_id=&quot;10068&quot;&gt;&lt;property id=&quot;20148&quot; value=&quot;5&quot;/&gt;&lt;property id=&quot;20300&quot; value=&quot;Slide 66 - &amp;quot;It can be said in a bunch of different ways…&amp;quot;&quot;/&gt;&lt;property id=&quot;20307&quot; value=&quot;349&quot;/&gt;&lt;/object&gt;&lt;object type=&quot;3&quot; unique_id=&quot;10069&quot;&gt;&lt;property id=&quot;20148&quot; value=&quot;5&quot;/&gt;&lt;property id=&quot;20300&quot; value=&quot;Slide 67 - &amp;quot;Sources Cited&amp;quot;&quot;/&gt;&lt;property id=&quot;20307&quot; value=&quot;361&quot;/&gt;&lt;/object&gt;&lt;object type=&quot;3&quot; unique_id=&quot;10070&quot;&gt;&lt;property id=&quot;20148&quot; value=&quot;5&quot;/&gt;&lt;property id=&quot;20300&quot; value=&quot;Slide 68 - &amp;quot;Sources Cited&amp;quot;&quot;/&gt;&lt;property id=&quot;20307&quot; value=&quot;285&quot;/&gt;&lt;/object&gt;&lt;object type=&quot;3&quot; unique_id=&quot;10071&quot;&gt;&lt;property id=&quot;20148&quot; value=&quot;5&quot;/&gt;&lt;property id=&quot;20300&quot; value=&quot;Slide 69 - &amp;quot;Works Consulted&amp;quot;&quot;/&gt;&lt;property id=&quot;20307&quot; value=&quot;322&quot;/&gt;&lt;/object&gt;&lt;/object&gt;&lt;object type=&quot;8&quot; unique_id=&quot;10142&quot;&gt;&lt;/object&gt;&lt;/object&gt;&lt;/database&gt;"/>
  <p:tag name="MMPROD_NEXTUNIQUEID" val="10009"/>
  <p:tag name="SECTOMILLISECCONVERTED" val="1"/>
</p:tagLst>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themeOverride>
</file>

<file path=ppt/theme/themeOverride10.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ppt/theme/themeOverride11.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ppt/theme/themeOverride12.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ppt/theme/themeOverride13.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ppt/theme/themeOverride14.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ppt/theme/themeOverride15.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ppt/theme/themeOverride16.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ppt/theme/themeOverride17.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18.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19.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2.xml><?xml version="1.0" encoding="utf-8"?>
<a:themeOverride xmlns:a="http://schemas.openxmlformats.org/drawingml/2006/main">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themeOverride>
</file>

<file path=ppt/theme/themeOverride20.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21.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22.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23.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24.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25.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26.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27.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28.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29.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3.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30.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31.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32.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33.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34.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35.xml><?xml version="1.0" encoding="utf-8"?>
<a:themeOverride xmlns:a="http://schemas.openxmlformats.org/drawingml/2006/main">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themeOverride>
</file>

<file path=ppt/theme/themeOverride36.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37.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38.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39.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4.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40.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41.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42.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43.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44.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45.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46.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5.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6.xml><?xml version="1.0" encoding="utf-8"?>
<a:themeOverride xmlns:a="http://schemas.openxmlformats.org/drawingml/2006/main">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themeOverride>
</file>

<file path=ppt/theme/themeOverride7.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ppt/theme/themeOverride8.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ppt/theme/themeOverride9.xml><?xml version="1.0" encoding="utf-8"?>
<a:themeOverride xmlns:a="http://schemas.openxmlformats.org/drawingml/2006/main">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themeOverride>
</file>

<file path=docProps/app.xml><?xml version="1.0" encoding="utf-8"?>
<Properties xmlns="http://schemas.openxmlformats.org/officeDocument/2006/extended-properties" xmlns:vt="http://schemas.openxmlformats.org/officeDocument/2006/docPropsVTypes">
  <Template>Globe</Template>
  <TotalTime>13457</TotalTime>
  <Words>3131</Words>
  <Application>Microsoft Office PowerPoint</Application>
  <PresentationFormat>On-screen Show (4:3)</PresentationFormat>
  <Paragraphs>463</Paragraphs>
  <Slides>69</Slides>
  <Notes>0</Notes>
  <HiddenSlides>0</HiddenSlides>
  <MMClips>0</MMClips>
  <ScaleCrop>false</ScaleCrop>
  <HeadingPairs>
    <vt:vector size="6" baseType="variant">
      <vt:variant>
        <vt:lpstr>Theme</vt:lpstr>
      </vt:variant>
      <vt:variant>
        <vt:i4>1</vt:i4>
      </vt:variant>
      <vt:variant>
        <vt:lpstr>Slide Titles</vt:lpstr>
      </vt:variant>
      <vt:variant>
        <vt:i4>69</vt:i4>
      </vt:variant>
      <vt:variant>
        <vt:lpstr>Custom Shows</vt:lpstr>
      </vt:variant>
      <vt:variant>
        <vt:i4>1</vt:i4>
      </vt:variant>
    </vt:vector>
  </HeadingPairs>
  <TitlesOfParts>
    <vt:vector size="71" baseType="lpstr">
      <vt:lpstr>Globe</vt:lpstr>
      <vt:lpstr>Using Sources in your Work: A Tutorial on Avoiding Plagiarism </vt:lpstr>
      <vt:lpstr>Agenda for Tutorial</vt:lpstr>
      <vt:lpstr>Let’s look at some  hypothetical situations.  For each, identify if the student used his or her sources acceptably.  </vt:lpstr>
      <vt:lpstr>Jack’s Situation</vt:lpstr>
      <vt:lpstr>You must choose from the blue buttons at the bottom of the page.  Read the situation and then choose one of the options presented.</vt:lpstr>
      <vt:lpstr>You said… Jack did plagiarize.</vt:lpstr>
      <vt:lpstr>You said… Jack did not plagiarize.</vt:lpstr>
      <vt:lpstr>Jill’s Situation</vt:lpstr>
      <vt:lpstr>You must choose from the blue buttons at the bottom of the page.  Read the situation and then choose one of the options presented.</vt:lpstr>
      <vt:lpstr>You said… Jill did plagiarize.</vt:lpstr>
      <vt:lpstr>You said… Jill did not plagiarize.</vt:lpstr>
      <vt:lpstr>Gretel’s Situation</vt:lpstr>
      <vt:lpstr>You must choose from the blue buttons at the bottom of the page.  Read the situation and then choose one of the options presented.</vt:lpstr>
      <vt:lpstr>You said… Gretel did plagiarize.</vt:lpstr>
      <vt:lpstr>You said… Gretel did not plagiarize.</vt:lpstr>
      <vt:lpstr>Think you’ve got it?  Read the following… (there will be a short quiz at the end!)</vt:lpstr>
      <vt:lpstr>There are two acceptable ways  to use sources:</vt:lpstr>
      <vt:lpstr>There are two acceptable ways  to use sources:</vt:lpstr>
      <vt:lpstr>There are two acceptable ways  to use sources:</vt:lpstr>
      <vt:lpstr>Testing your understanding…</vt:lpstr>
      <vt:lpstr>Direct Quotation vs. Paraphrase Model #1</vt:lpstr>
      <vt:lpstr>You must choose from the buttons at the bottom of the page.  Read the situation and then choose one of the options presented.</vt:lpstr>
      <vt:lpstr>Paraphrase</vt:lpstr>
      <vt:lpstr>Direct Quotation</vt:lpstr>
      <vt:lpstr>PowerPoint Presentation</vt:lpstr>
      <vt:lpstr>You must choose from the green buttons at the bottom of the page.  Read the situation and then choose one of the options presented.</vt:lpstr>
      <vt:lpstr>Paraphrase</vt:lpstr>
      <vt:lpstr>Direct Quotation</vt:lpstr>
      <vt:lpstr>PowerPoint Presentation</vt:lpstr>
      <vt:lpstr>You must choose from the green buttons at the bottom of the page.  Read the situation and then choose one of the options presented.</vt:lpstr>
      <vt:lpstr>Paraphrase</vt:lpstr>
      <vt:lpstr>Direct Quotation</vt:lpstr>
      <vt:lpstr>So, you know the difference between a direct quotation and a paraphrase…  Now what?</vt:lpstr>
      <vt:lpstr>Definition of Plagiarism</vt:lpstr>
      <vt:lpstr>Why should you bother? </vt:lpstr>
      <vt:lpstr>You probably have two questions:  (1) What do I need to cite?  (2) How do I cite?  Read on for the answers…</vt:lpstr>
      <vt:lpstr>What do I need to cite?</vt:lpstr>
      <vt:lpstr>So—the rule is:  If you created it, you do not need to cite the source.  If you did not create the content, you must cite the source.</vt:lpstr>
      <vt:lpstr>The one exception to that rule is for “common knowledge.”  You do not need to cite the source of an unoriginal piece of information IF:  (1) an educated person should know the information,   OR  (2) it is a provable fact that could be found in a general encyclopedia.</vt:lpstr>
      <vt:lpstr>So, you don’t need to cite a fact,       but you must cite the source of opinions and ideas that are not your own.        And, you must cite any time you use the exact words of the source—even if the words are presenting common knowledge.  </vt:lpstr>
      <vt:lpstr>So, you don’t need to cite a fact,  for example: Ayn Rand wrote Anthem. OR  Ayn Rand was born in 1905.  but you must cite the source of opinions and ideas that are not your own. for example: Dorothy Gale believed that Anthem is an inspiring story (75).  OR  According to Joe Smith, Equality 7-2521 represents the human spirit (15).   And, you must cite any time you use the exact words of the source—even if the words are presenting common knowledge. You must always cite the source of ANY direct quotation. </vt:lpstr>
      <vt:lpstr>Take one more look at this chart!   If the idea and the words are yours, you do not need to cite.</vt:lpstr>
      <vt:lpstr>So, let’s check to see that you understand when you need to cite the source and when you don’t…  Answer the following questions and choose the correct answer. </vt:lpstr>
      <vt:lpstr>PowerPoint Presentation</vt:lpstr>
      <vt:lpstr>You must choose from the buttons at the bottom of the page.  Read the situation and then choose one of the options presented.</vt:lpstr>
      <vt:lpstr>Incorrect. In this case,  citation is not necessary.</vt:lpstr>
      <vt:lpstr>You are correct! Jack does not need to cite this information.</vt:lpstr>
      <vt:lpstr>PowerPoint Presentation</vt:lpstr>
      <vt:lpstr>You must choose from the buttons at the bottom of the page.  Read the situation and then choose one of the options presented.</vt:lpstr>
      <vt:lpstr>You are correct! Jill must cite this information.</vt:lpstr>
      <vt:lpstr>Incorrect. In this case, citation is necessary.</vt:lpstr>
      <vt:lpstr>PowerPoint Presentation</vt:lpstr>
      <vt:lpstr>You must choose from the buttons at the bottom of the page.  Read the situation and then choose one of the options presented.</vt:lpstr>
      <vt:lpstr>You are correct. In this case, citation is required.</vt:lpstr>
      <vt:lpstr>You are incorrect! Gretel must cite the source of this information, even though she put it  in her own words.</vt:lpstr>
      <vt:lpstr>So, you can identify what must have a citation…  Now you need to know  how to use and cite a source!</vt:lpstr>
      <vt:lpstr>How to Cite a Source</vt:lpstr>
      <vt:lpstr>How to Cite Direct Quotations</vt:lpstr>
      <vt:lpstr>How to Cite Paraphrases</vt:lpstr>
      <vt:lpstr>It can be said in a bunch of different ways…</vt:lpstr>
      <vt:lpstr>It can be said in a bunch of different ways…</vt:lpstr>
      <vt:lpstr>It can be said in a bunch of different ways…</vt:lpstr>
      <vt:lpstr>It can be said in a bunch of different ways…</vt:lpstr>
      <vt:lpstr>It can be said in a bunch of different ways…</vt:lpstr>
      <vt:lpstr>It can be said in a bunch of different ways…</vt:lpstr>
      <vt:lpstr>It can be said in a bunch of different ways…</vt:lpstr>
      <vt:lpstr>Sources Cited</vt:lpstr>
      <vt:lpstr>Sources Cited</vt:lpstr>
      <vt:lpstr>Works Consulted</vt:lpstr>
      <vt:lpstr>Custom Show 1</vt:lpstr>
    </vt:vector>
  </TitlesOfParts>
  <Company>Mt Lebanon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 Tutorial</dc:title>
  <dc:creator>Kramer</dc:creator>
  <cp:lastModifiedBy>McConnell, Jeff</cp:lastModifiedBy>
  <cp:revision>53</cp:revision>
  <dcterms:created xsi:type="dcterms:W3CDTF">2008-07-19T19:30:26Z</dcterms:created>
  <dcterms:modified xsi:type="dcterms:W3CDTF">2014-11-05T13:23:24Z</dcterms:modified>
</cp:coreProperties>
</file>